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59"/>
  </p:notesMasterIdLst>
  <p:handoutMasterIdLst>
    <p:handoutMasterId r:id="rId60"/>
  </p:handoutMasterIdLst>
  <p:sldIdLst>
    <p:sldId id="455" r:id="rId5"/>
    <p:sldId id="499" r:id="rId6"/>
    <p:sldId id="390" r:id="rId7"/>
    <p:sldId id="438" r:id="rId8"/>
    <p:sldId id="392" r:id="rId9"/>
    <p:sldId id="423" r:id="rId10"/>
    <p:sldId id="503" r:id="rId11"/>
    <p:sldId id="387" r:id="rId12"/>
    <p:sldId id="397" r:id="rId13"/>
    <p:sldId id="424" r:id="rId14"/>
    <p:sldId id="374" r:id="rId15"/>
    <p:sldId id="504" r:id="rId16"/>
    <p:sldId id="500" r:id="rId17"/>
    <p:sldId id="386" r:id="rId18"/>
    <p:sldId id="428" r:id="rId19"/>
    <p:sldId id="429" r:id="rId20"/>
    <p:sldId id="430" r:id="rId21"/>
    <p:sldId id="501" r:id="rId22"/>
    <p:sldId id="502" r:id="rId23"/>
    <p:sldId id="441" r:id="rId24"/>
    <p:sldId id="410" r:id="rId25"/>
    <p:sldId id="411" r:id="rId26"/>
    <p:sldId id="414" r:id="rId27"/>
    <p:sldId id="416" r:id="rId28"/>
    <p:sldId id="417" r:id="rId29"/>
    <p:sldId id="474" r:id="rId30"/>
    <p:sldId id="496" r:id="rId31"/>
    <p:sldId id="476" r:id="rId32"/>
    <p:sldId id="482" r:id="rId33"/>
    <p:sldId id="492" r:id="rId34"/>
    <p:sldId id="460" r:id="rId35"/>
    <p:sldId id="470" r:id="rId36"/>
    <p:sldId id="453" r:id="rId37"/>
    <p:sldId id="469" r:id="rId38"/>
    <p:sldId id="450" r:id="rId39"/>
    <p:sldId id="467" r:id="rId40"/>
    <p:sldId id="452" r:id="rId41"/>
    <p:sldId id="468" r:id="rId42"/>
    <p:sldId id="472" r:id="rId43"/>
    <p:sldId id="454" r:id="rId44"/>
    <p:sldId id="446" r:id="rId45"/>
    <p:sldId id="447" r:id="rId46"/>
    <p:sldId id="448" r:id="rId47"/>
    <p:sldId id="404" r:id="rId48"/>
    <p:sldId id="403" r:id="rId49"/>
    <p:sldId id="479" r:id="rId50"/>
    <p:sldId id="405" r:id="rId51"/>
    <p:sldId id="493" r:id="rId52"/>
    <p:sldId id="487" r:id="rId53"/>
    <p:sldId id="478" r:id="rId54"/>
    <p:sldId id="481" r:id="rId55"/>
    <p:sldId id="498" r:id="rId56"/>
    <p:sldId id="484" r:id="rId57"/>
    <p:sldId id="48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97"/>
    <a:srgbClr val="E3A303"/>
    <a:srgbClr val="440255"/>
    <a:srgbClr val="3E0060"/>
    <a:srgbClr val="CCFFFF"/>
    <a:srgbClr val="00007F"/>
    <a:srgbClr val="620AD8"/>
    <a:srgbClr val="9B48EE"/>
    <a:srgbClr val="FFCC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84746" autoAdjust="0"/>
  </p:normalViewPr>
  <p:slideViewPr>
    <p:cSldViewPr snapToGrid="0">
      <p:cViewPr varScale="1">
        <p:scale>
          <a:sx n="75" d="100"/>
          <a:sy n="75" d="100"/>
        </p:scale>
        <p:origin x="690" y="30"/>
      </p:cViewPr>
      <p:guideLst>
        <p:guide pos="360"/>
        <p:guide pos="7392"/>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2829" y="2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14F221-38F6-45B2-B318-81BF9BCC198A}" type="doc">
      <dgm:prSet loTypeId="urn:microsoft.com/office/officeart/2005/8/layout/hierarchy3" loCatId="list" qsTypeId="urn:microsoft.com/office/officeart/2005/8/quickstyle/3d3" qsCatId="3D" csTypeId="urn:microsoft.com/office/officeart/2005/8/colors/colorful2" csCatId="colorful" phldr="1"/>
      <dgm:spPr/>
      <dgm:t>
        <a:bodyPr/>
        <a:lstStyle/>
        <a:p>
          <a:endParaRPr lang="en-US"/>
        </a:p>
      </dgm:t>
    </dgm:pt>
    <dgm:pt modelId="{FFB2E7F2-40E7-4B94-9B03-4EA25A2FCE42}">
      <dgm:prSet phldrT="[Text]" custT="1"/>
      <dgm:spPr>
        <a:solidFill>
          <a:srgbClr val="7030A0"/>
        </a:solidFill>
      </dgm:spPr>
      <dgm:t>
        <a:bodyPr/>
        <a:lstStyle/>
        <a:p>
          <a:r>
            <a:rPr lang="en-US" sz="2000" baseline="30000" dirty="0">
              <a:latin typeface="Arial" panose="020B0604020202020204" pitchFamily="34" charset="0"/>
              <a:cs typeface="Arial" panose="020B0604020202020204" pitchFamily="34" charset="0"/>
            </a:rPr>
            <a:t>68</a:t>
          </a:r>
          <a:r>
            <a:rPr lang="en-US" sz="2000" dirty="0">
              <a:latin typeface="Arial" panose="020B0604020202020204" pitchFamily="34" charset="0"/>
              <a:cs typeface="Arial" panose="020B0604020202020204" pitchFamily="34" charset="0"/>
            </a:rPr>
            <a:t>Ga-PET</a:t>
          </a:r>
        </a:p>
      </dgm:t>
    </dgm:pt>
    <dgm:pt modelId="{9B7F6DE6-0157-49D4-A128-A8C910753298}" type="parTrans" cxnId="{403D0B27-1BB5-40C4-9447-E0643D247EEE}">
      <dgm:prSet/>
      <dgm:spPr/>
      <dgm:t>
        <a:bodyPr/>
        <a:lstStyle/>
        <a:p>
          <a:endParaRPr lang="en-US" sz="1600"/>
        </a:p>
      </dgm:t>
    </dgm:pt>
    <dgm:pt modelId="{850C684C-9B34-439C-8059-C75A87076837}" type="sibTrans" cxnId="{403D0B27-1BB5-40C4-9447-E0643D247EEE}">
      <dgm:prSet/>
      <dgm:spPr/>
      <dgm:t>
        <a:bodyPr/>
        <a:lstStyle/>
        <a:p>
          <a:endParaRPr lang="en-US" sz="1600"/>
        </a:p>
      </dgm:t>
    </dgm:pt>
    <dgm:pt modelId="{B68CD9B9-4541-499F-BE54-68D72D5BA2C5}">
      <dgm:prSet phldrT="[Text]" custT="1"/>
      <dgm:spPr/>
      <dgm:t>
        <a:bodyPr/>
        <a:lstStyle/>
        <a:p>
          <a:r>
            <a:rPr lang="en-GB" sz="2000" dirty="0">
              <a:latin typeface="Arial" panose="020B0604020202020204" pitchFamily="34" charset="0"/>
              <a:cs typeface="Arial" panose="020B0604020202020204" pitchFamily="34" charset="0"/>
            </a:rPr>
            <a:t>IMCM</a:t>
          </a:r>
          <a:endParaRPr lang="en-US" sz="2000" dirty="0">
            <a:latin typeface="Arial" panose="020B0604020202020204" pitchFamily="34" charset="0"/>
            <a:cs typeface="Arial" panose="020B0604020202020204" pitchFamily="34" charset="0"/>
          </a:endParaRPr>
        </a:p>
      </dgm:t>
    </dgm:pt>
    <dgm:pt modelId="{119DFBA5-1B35-45C7-B846-CCBA6602238F}" type="parTrans" cxnId="{74AF211B-71C3-4049-A5D9-EEBA243C22B5}">
      <dgm:prSet/>
      <dgm:spPr/>
      <dgm:t>
        <a:bodyPr/>
        <a:lstStyle/>
        <a:p>
          <a:endParaRPr lang="en-US" sz="1600"/>
        </a:p>
      </dgm:t>
    </dgm:pt>
    <dgm:pt modelId="{DC7500FB-BE47-46EF-82BA-4EAA236594ED}" type="sibTrans" cxnId="{74AF211B-71C3-4049-A5D9-EEBA243C22B5}">
      <dgm:prSet/>
      <dgm:spPr/>
      <dgm:t>
        <a:bodyPr/>
        <a:lstStyle/>
        <a:p>
          <a:endParaRPr lang="en-US" sz="1600"/>
        </a:p>
      </dgm:t>
    </dgm:pt>
    <dgm:pt modelId="{00955888-96D0-4305-8B21-77201E6F3586}">
      <dgm:prSet phldrT="[Text]" custT="1"/>
      <dgm:spPr/>
      <dgm:t>
        <a:bodyPr/>
        <a:lstStyle/>
        <a:p>
          <a:r>
            <a:rPr lang="en-GB" sz="2000" dirty="0">
              <a:latin typeface="Arial" panose="020B0604020202020204" pitchFamily="34" charset="0"/>
              <a:cs typeface="Arial" panose="020B0604020202020204" pitchFamily="34" charset="0"/>
            </a:rPr>
            <a:t>ADCM</a:t>
          </a:r>
          <a:endParaRPr lang="en-US" sz="2000" dirty="0">
            <a:latin typeface="Arial" panose="020B0604020202020204" pitchFamily="34" charset="0"/>
            <a:cs typeface="Arial" panose="020B0604020202020204" pitchFamily="34" charset="0"/>
          </a:endParaRPr>
        </a:p>
      </dgm:t>
    </dgm:pt>
    <dgm:pt modelId="{EF4236C3-3B8E-470A-B263-39A75EC4FA77}" type="parTrans" cxnId="{A0CC7651-2958-42F9-AFF5-EC1357F7ABE1}">
      <dgm:prSet/>
      <dgm:spPr/>
      <dgm:t>
        <a:bodyPr/>
        <a:lstStyle/>
        <a:p>
          <a:endParaRPr lang="en-US" sz="1600"/>
        </a:p>
      </dgm:t>
    </dgm:pt>
    <dgm:pt modelId="{4A789901-FF75-4069-A30E-B1361B41C540}" type="sibTrans" cxnId="{A0CC7651-2958-42F9-AFF5-EC1357F7ABE1}">
      <dgm:prSet/>
      <dgm:spPr/>
      <dgm:t>
        <a:bodyPr/>
        <a:lstStyle/>
        <a:p>
          <a:endParaRPr lang="en-US" sz="1600"/>
        </a:p>
      </dgm:t>
    </dgm:pt>
    <dgm:pt modelId="{80987B93-5892-428A-804A-4990A3770E36}">
      <dgm:prSet phldrT="[Text]" custT="1"/>
      <dgm:spPr>
        <a:solidFill>
          <a:srgbClr val="3E0060"/>
        </a:solidFill>
      </dgm:spPr>
      <dgm:t>
        <a:bodyPr/>
        <a:lstStyle/>
        <a:p>
          <a:r>
            <a:rPr lang="en-US" sz="2000" baseline="30000" dirty="0">
              <a:latin typeface="Arial" panose="020B0604020202020204" pitchFamily="34" charset="0"/>
              <a:cs typeface="Arial" panose="020B0604020202020204" pitchFamily="34" charset="0"/>
            </a:rPr>
            <a:t>18</a:t>
          </a:r>
          <a:r>
            <a:rPr lang="en-US" sz="2000" dirty="0">
              <a:latin typeface="Arial" panose="020B0604020202020204" pitchFamily="34" charset="0"/>
              <a:cs typeface="Arial" panose="020B0604020202020204" pitchFamily="34" charset="0"/>
            </a:rPr>
            <a:t>F-FDG</a:t>
          </a:r>
        </a:p>
      </dgm:t>
    </dgm:pt>
    <dgm:pt modelId="{DF27C2DD-2409-4E85-9204-B019724431F4}" type="parTrans" cxnId="{8DB19D50-7CCB-4F89-8DF4-AF35620DA32E}">
      <dgm:prSet/>
      <dgm:spPr/>
      <dgm:t>
        <a:bodyPr/>
        <a:lstStyle/>
        <a:p>
          <a:endParaRPr lang="en-US" sz="1600"/>
        </a:p>
      </dgm:t>
    </dgm:pt>
    <dgm:pt modelId="{179F341C-1FDD-4588-B92B-72BC1AA4A18E}" type="sibTrans" cxnId="{8DB19D50-7CCB-4F89-8DF4-AF35620DA32E}">
      <dgm:prSet/>
      <dgm:spPr/>
      <dgm:t>
        <a:bodyPr/>
        <a:lstStyle/>
        <a:p>
          <a:endParaRPr lang="en-US" sz="1600"/>
        </a:p>
      </dgm:t>
    </dgm:pt>
    <dgm:pt modelId="{FD6F42FE-1AEF-4E19-8C9D-665C766CEFE4}">
      <dgm:prSet phldrT="[Text]" custT="1"/>
      <dgm:spPr/>
      <dgm:t>
        <a:bodyPr/>
        <a:lstStyle/>
        <a:p>
          <a:r>
            <a:rPr lang="en-GB" sz="2000" dirty="0">
              <a:latin typeface="Arial" panose="020B0604020202020204" pitchFamily="34" charset="0"/>
              <a:cs typeface="Arial" panose="020B0604020202020204" pitchFamily="34" charset="0"/>
            </a:rPr>
            <a:t>TL-MC</a:t>
          </a:r>
          <a:endParaRPr lang="en-US" sz="2000" dirty="0">
            <a:latin typeface="Arial" panose="020B0604020202020204" pitchFamily="34" charset="0"/>
            <a:cs typeface="Arial" panose="020B0604020202020204" pitchFamily="34" charset="0"/>
          </a:endParaRPr>
        </a:p>
      </dgm:t>
    </dgm:pt>
    <dgm:pt modelId="{3051FD0C-93D8-4964-8555-54F2EABAB117}" type="parTrans" cxnId="{3DDA2787-0B73-40CC-8234-07AD06084863}">
      <dgm:prSet/>
      <dgm:spPr/>
      <dgm:t>
        <a:bodyPr/>
        <a:lstStyle/>
        <a:p>
          <a:endParaRPr lang="en-US" sz="1600"/>
        </a:p>
      </dgm:t>
    </dgm:pt>
    <dgm:pt modelId="{E3CC8F88-D3EB-4F94-8F0A-A58A074BF5FB}" type="sibTrans" cxnId="{3DDA2787-0B73-40CC-8234-07AD06084863}">
      <dgm:prSet/>
      <dgm:spPr/>
      <dgm:t>
        <a:bodyPr/>
        <a:lstStyle/>
        <a:p>
          <a:endParaRPr lang="en-US" sz="1600"/>
        </a:p>
      </dgm:t>
    </dgm:pt>
    <dgm:pt modelId="{BF4785C4-07A9-4601-932F-8695A97F36BF}">
      <dgm:prSet phldrT="[Text]" custT="1"/>
      <dgm:spPr/>
      <dgm:t>
        <a:bodyPr/>
        <a:lstStyle/>
        <a:p>
          <a:r>
            <a:rPr lang="en-GB" sz="2000" dirty="0">
              <a:latin typeface="Arial" panose="020B0604020202020204" pitchFamily="34" charset="0"/>
              <a:cs typeface="Arial" panose="020B0604020202020204" pitchFamily="34" charset="0"/>
            </a:rPr>
            <a:t>ADCM</a:t>
          </a:r>
          <a:endParaRPr lang="en-US" sz="2000" dirty="0">
            <a:latin typeface="Arial" panose="020B0604020202020204" pitchFamily="34" charset="0"/>
            <a:cs typeface="Arial" panose="020B0604020202020204" pitchFamily="34" charset="0"/>
          </a:endParaRPr>
        </a:p>
      </dgm:t>
    </dgm:pt>
    <dgm:pt modelId="{38C19822-F3E1-4A6B-9F9B-1F7A0C05656A}" type="parTrans" cxnId="{D1468C4D-F1B1-4120-BCC5-833F7A24EE3A}">
      <dgm:prSet/>
      <dgm:spPr/>
      <dgm:t>
        <a:bodyPr/>
        <a:lstStyle/>
        <a:p>
          <a:endParaRPr lang="en-US" sz="1600"/>
        </a:p>
      </dgm:t>
    </dgm:pt>
    <dgm:pt modelId="{C19DF793-0543-44D6-936D-EE084B593A88}" type="sibTrans" cxnId="{D1468C4D-F1B1-4120-BCC5-833F7A24EE3A}">
      <dgm:prSet/>
      <dgm:spPr/>
      <dgm:t>
        <a:bodyPr/>
        <a:lstStyle/>
        <a:p>
          <a:endParaRPr lang="en-US" sz="1600"/>
        </a:p>
      </dgm:t>
    </dgm:pt>
    <dgm:pt modelId="{F4E852E5-8CC5-4F5C-A8BC-6A5B1D833AC7}" type="pres">
      <dgm:prSet presAssocID="{6C14F221-38F6-45B2-B318-81BF9BCC198A}" presName="diagram" presStyleCnt="0">
        <dgm:presLayoutVars>
          <dgm:chPref val="1"/>
          <dgm:dir/>
          <dgm:animOne val="branch"/>
          <dgm:animLvl val="lvl"/>
          <dgm:resizeHandles/>
        </dgm:presLayoutVars>
      </dgm:prSet>
      <dgm:spPr/>
    </dgm:pt>
    <dgm:pt modelId="{F2AF03B5-14EA-4CA8-87C4-D7DDF95567BA}" type="pres">
      <dgm:prSet presAssocID="{FFB2E7F2-40E7-4B94-9B03-4EA25A2FCE42}" presName="root" presStyleCnt="0"/>
      <dgm:spPr/>
    </dgm:pt>
    <dgm:pt modelId="{7F02BF67-41A2-4B23-A65D-6D4B1727ABA5}" type="pres">
      <dgm:prSet presAssocID="{FFB2E7F2-40E7-4B94-9B03-4EA25A2FCE42}" presName="rootComposite" presStyleCnt="0"/>
      <dgm:spPr/>
    </dgm:pt>
    <dgm:pt modelId="{DE434061-BB79-4566-BC9A-702C30C22DAC}" type="pres">
      <dgm:prSet presAssocID="{FFB2E7F2-40E7-4B94-9B03-4EA25A2FCE42}" presName="rootText" presStyleLbl="node1" presStyleIdx="0" presStyleCnt="2"/>
      <dgm:spPr/>
    </dgm:pt>
    <dgm:pt modelId="{D89963D3-CD9C-43C8-A93E-71CC6B093FFE}" type="pres">
      <dgm:prSet presAssocID="{FFB2E7F2-40E7-4B94-9B03-4EA25A2FCE42}" presName="rootConnector" presStyleLbl="node1" presStyleIdx="0" presStyleCnt="2"/>
      <dgm:spPr/>
    </dgm:pt>
    <dgm:pt modelId="{7CC4CE30-7C9C-4B07-9C56-20AFB02CD293}" type="pres">
      <dgm:prSet presAssocID="{FFB2E7F2-40E7-4B94-9B03-4EA25A2FCE42}" presName="childShape" presStyleCnt="0"/>
      <dgm:spPr/>
    </dgm:pt>
    <dgm:pt modelId="{93902BBC-FDE0-4F06-9BE3-6C86D15F1F99}" type="pres">
      <dgm:prSet presAssocID="{119DFBA5-1B35-45C7-B846-CCBA6602238F}" presName="Name13" presStyleLbl="parChTrans1D2" presStyleIdx="0" presStyleCnt="4"/>
      <dgm:spPr/>
    </dgm:pt>
    <dgm:pt modelId="{0FE18352-D0D1-49F1-9AB4-6CDA147F594C}" type="pres">
      <dgm:prSet presAssocID="{B68CD9B9-4541-499F-BE54-68D72D5BA2C5}" presName="childText" presStyleLbl="bgAcc1" presStyleIdx="0" presStyleCnt="4">
        <dgm:presLayoutVars>
          <dgm:bulletEnabled val="1"/>
        </dgm:presLayoutVars>
      </dgm:prSet>
      <dgm:spPr/>
    </dgm:pt>
    <dgm:pt modelId="{71762A74-B063-4FE9-9E12-0BA6A686FA23}" type="pres">
      <dgm:prSet presAssocID="{EF4236C3-3B8E-470A-B263-39A75EC4FA77}" presName="Name13" presStyleLbl="parChTrans1D2" presStyleIdx="1" presStyleCnt="4"/>
      <dgm:spPr/>
    </dgm:pt>
    <dgm:pt modelId="{8ED2ECAE-3107-417E-B9C1-E498D8CE42D1}" type="pres">
      <dgm:prSet presAssocID="{00955888-96D0-4305-8B21-77201E6F3586}" presName="childText" presStyleLbl="bgAcc1" presStyleIdx="1" presStyleCnt="4">
        <dgm:presLayoutVars>
          <dgm:bulletEnabled val="1"/>
        </dgm:presLayoutVars>
      </dgm:prSet>
      <dgm:spPr/>
    </dgm:pt>
    <dgm:pt modelId="{91353410-90EA-4337-A687-B833E3DCEFFD}" type="pres">
      <dgm:prSet presAssocID="{80987B93-5892-428A-804A-4990A3770E36}" presName="root" presStyleCnt="0"/>
      <dgm:spPr/>
    </dgm:pt>
    <dgm:pt modelId="{A4E70330-50F5-484C-8450-ED7F3B3DAEE3}" type="pres">
      <dgm:prSet presAssocID="{80987B93-5892-428A-804A-4990A3770E36}" presName="rootComposite" presStyleCnt="0"/>
      <dgm:spPr/>
    </dgm:pt>
    <dgm:pt modelId="{D4B42A48-65C1-4A06-9B28-05C3232CB8F2}" type="pres">
      <dgm:prSet presAssocID="{80987B93-5892-428A-804A-4990A3770E36}" presName="rootText" presStyleLbl="node1" presStyleIdx="1" presStyleCnt="2"/>
      <dgm:spPr/>
    </dgm:pt>
    <dgm:pt modelId="{403536FC-4B82-46AB-B6CA-B9EC69BBD06D}" type="pres">
      <dgm:prSet presAssocID="{80987B93-5892-428A-804A-4990A3770E36}" presName="rootConnector" presStyleLbl="node1" presStyleIdx="1" presStyleCnt="2"/>
      <dgm:spPr/>
    </dgm:pt>
    <dgm:pt modelId="{D841CC30-5351-4413-988D-B843C6DCD62D}" type="pres">
      <dgm:prSet presAssocID="{80987B93-5892-428A-804A-4990A3770E36}" presName="childShape" presStyleCnt="0"/>
      <dgm:spPr/>
    </dgm:pt>
    <dgm:pt modelId="{4A4F7DC8-FD41-4BAF-AEC2-197A82367284}" type="pres">
      <dgm:prSet presAssocID="{3051FD0C-93D8-4964-8555-54F2EABAB117}" presName="Name13" presStyleLbl="parChTrans1D2" presStyleIdx="2" presStyleCnt="4"/>
      <dgm:spPr/>
    </dgm:pt>
    <dgm:pt modelId="{A5394A84-18FD-4E82-A67F-116746EC3D43}" type="pres">
      <dgm:prSet presAssocID="{FD6F42FE-1AEF-4E19-8C9D-665C766CEFE4}" presName="childText" presStyleLbl="bgAcc1" presStyleIdx="2" presStyleCnt="4">
        <dgm:presLayoutVars>
          <dgm:bulletEnabled val="1"/>
        </dgm:presLayoutVars>
      </dgm:prSet>
      <dgm:spPr/>
    </dgm:pt>
    <dgm:pt modelId="{04974A84-07C9-48B2-BB30-D9881E626CAA}" type="pres">
      <dgm:prSet presAssocID="{38C19822-F3E1-4A6B-9F9B-1F7A0C05656A}" presName="Name13" presStyleLbl="parChTrans1D2" presStyleIdx="3" presStyleCnt="4"/>
      <dgm:spPr/>
    </dgm:pt>
    <dgm:pt modelId="{575A3250-294E-49D8-A00A-ABA2AC4E1B1E}" type="pres">
      <dgm:prSet presAssocID="{BF4785C4-07A9-4601-932F-8695A97F36BF}" presName="childText" presStyleLbl="bgAcc1" presStyleIdx="3" presStyleCnt="4">
        <dgm:presLayoutVars>
          <dgm:bulletEnabled val="1"/>
        </dgm:presLayoutVars>
      </dgm:prSet>
      <dgm:spPr/>
    </dgm:pt>
  </dgm:ptLst>
  <dgm:cxnLst>
    <dgm:cxn modelId="{FA3D9900-00A0-4AE6-9309-A4F543CAAE23}" type="presOf" srcId="{EF4236C3-3B8E-470A-B263-39A75EC4FA77}" destId="{71762A74-B063-4FE9-9E12-0BA6A686FA23}" srcOrd="0" destOrd="0" presId="urn:microsoft.com/office/officeart/2005/8/layout/hierarchy3"/>
    <dgm:cxn modelId="{E40D4111-F35C-40B6-978C-6C24256ABE7F}" type="presOf" srcId="{00955888-96D0-4305-8B21-77201E6F3586}" destId="{8ED2ECAE-3107-417E-B9C1-E498D8CE42D1}" srcOrd="0" destOrd="0" presId="urn:microsoft.com/office/officeart/2005/8/layout/hierarchy3"/>
    <dgm:cxn modelId="{F73C2617-21BB-4C75-AE10-94D83392C9D7}" type="presOf" srcId="{119DFBA5-1B35-45C7-B846-CCBA6602238F}" destId="{93902BBC-FDE0-4F06-9BE3-6C86D15F1F99}" srcOrd="0" destOrd="0" presId="urn:microsoft.com/office/officeart/2005/8/layout/hierarchy3"/>
    <dgm:cxn modelId="{74AF211B-71C3-4049-A5D9-EEBA243C22B5}" srcId="{FFB2E7F2-40E7-4B94-9B03-4EA25A2FCE42}" destId="{B68CD9B9-4541-499F-BE54-68D72D5BA2C5}" srcOrd="0" destOrd="0" parTransId="{119DFBA5-1B35-45C7-B846-CCBA6602238F}" sibTransId="{DC7500FB-BE47-46EF-82BA-4EAA236594ED}"/>
    <dgm:cxn modelId="{2A24BB1D-1560-47F8-BCFE-3A3EE753A897}" type="presOf" srcId="{3051FD0C-93D8-4964-8555-54F2EABAB117}" destId="{4A4F7DC8-FD41-4BAF-AEC2-197A82367284}" srcOrd="0" destOrd="0" presId="urn:microsoft.com/office/officeart/2005/8/layout/hierarchy3"/>
    <dgm:cxn modelId="{E0E90622-A20A-4B22-B198-CA45DC8620AA}" type="presOf" srcId="{80987B93-5892-428A-804A-4990A3770E36}" destId="{D4B42A48-65C1-4A06-9B28-05C3232CB8F2}" srcOrd="0" destOrd="0" presId="urn:microsoft.com/office/officeart/2005/8/layout/hierarchy3"/>
    <dgm:cxn modelId="{5F1C7E24-070A-4C9A-B764-5D49D2F37AD6}" type="presOf" srcId="{38C19822-F3E1-4A6B-9F9B-1F7A0C05656A}" destId="{04974A84-07C9-48B2-BB30-D9881E626CAA}" srcOrd="0" destOrd="0" presId="urn:microsoft.com/office/officeart/2005/8/layout/hierarchy3"/>
    <dgm:cxn modelId="{403D0B27-1BB5-40C4-9447-E0643D247EEE}" srcId="{6C14F221-38F6-45B2-B318-81BF9BCC198A}" destId="{FFB2E7F2-40E7-4B94-9B03-4EA25A2FCE42}" srcOrd="0" destOrd="0" parTransId="{9B7F6DE6-0157-49D4-A128-A8C910753298}" sibTransId="{850C684C-9B34-439C-8059-C75A87076837}"/>
    <dgm:cxn modelId="{86EA8E2D-BCDB-4EFD-97AA-D0F01A0C14B6}" type="presOf" srcId="{6C14F221-38F6-45B2-B318-81BF9BCC198A}" destId="{F4E852E5-8CC5-4F5C-A8BC-6A5B1D833AC7}" srcOrd="0" destOrd="0" presId="urn:microsoft.com/office/officeart/2005/8/layout/hierarchy3"/>
    <dgm:cxn modelId="{26A7C52D-E4F5-40C6-9A51-02A658328A29}" type="presOf" srcId="{B68CD9B9-4541-499F-BE54-68D72D5BA2C5}" destId="{0FE18352-D0D1-49F1-9AB4-6CDA147F594C}" srcOrd="0" destOrd="0" presId="urn:microsoft.com/office/officeart/2005/8/layout/hierarchy3"/>
    <dgm:cxn modelId="{33930C3D-D0F4-4CDE-9E04-3A2C553FF7D4}" type="presOf" srcId="{FD6F42FE-1AEF-4E19-8C9D-665C766CEFE4}" destId="{A5394A84-18FD-4E82-A67F-116746EC3D43}" srcOrd="0" destOrd="0" presId="urn:microsoft.com/office/officeart/2005/8/layout/hierarchy3"/>
    <dgm:cxn modelId="{7DD6B568-313E-4059-919C-3660C6D29B4C}" type="presOf" srcId="{FFB2E7F2-40E7-4B94-9B03-4EA25A2FCE42}" destId="{D89963D3-CD9C-43C8-A93E-71CC6B093FFE}" srcOrd="1" destOrd="0" presId="urn:microsoft.com/office/officeart/2005/8/layout/hierarchy3"/>
    <dgm:cxn modelId="{D1468C4D-F1B1-4120-BCC5-833F7A24EE3A}" srcId="{80987B93-5892-428A-804A-4990A3770E36}" destId="{BF4785C4-07A9-4601-932F-8695A97F36BF}" srcOrd="1" destOrd="0" parTransId="{38C19822-F3E1-4A6B-9F9B-1F7A0C05656A}" sibTransId="{C19DF793-0543-44D6-936D-EE084B593A88}"/>
    <dgm:cxn modelId="{8DB19D50-7CCB-4F89-8DF4-AF35620DA32E}" srcId="{6C14F221-38F6-45B2-B318-81BF9BCC198A}" destId="{80987B93-5892-428A-804A-4990A3770E36}" srcOrd="1" destOrd="0" parTransId="{DF27C2DD-2409-4E85-9204-B019724431F4}" sibTransId="{179F341C-1FDD-4588-B92B-72BC1AA4A18E}"/>
    <dgm:cxn modelId="{A0CC7651-2958-42F9-AFF5-EC1357F7ABE1}" srcId="{FFB2E7F2-40E7-4B94-9B03-4EA25A2FCE42}" destId="{00955888-96D0-4305-8B21-77201E6F3586}" srcOrd="1" destOrd="0" parTransId="{EF4236C3-3B8E-470A-B263-39A75EC4FA77}" sibTransId="{4A789901-FF75-4069-A30E-B1361B41C540}"/>
    <dgm:cxn modelId="{71357478-DE01-47BF-B23A-FF90A4B6F185}" type="presOf" srcId="{80987B93-5892-428A-804A-4990A3770E36}" destId="{403536FC-4B82-46AB-B6CA-B9EC69BBD06D}" srcOrd="1" destOrd="0" presId="urn:microsoft.com/office/officeart/2005/8/layout/hierarchy3"/>
    <dgm:cxn modelId="{3DDA2787-0B73-40CC-8234-07AD06084863}" srcId="{80987B93-5892-428A-804A-4990A3770E36}" destId="{FD6F42FE-1AEF-4E19-8C9D-665C766CEFE4}" srcOrd="0" destOrd="0" parTransId="{3051FD0C-93D8-4964-8555-54F2EABAB117}" sibTransId="{E3CC8F88-D3EB-4F94-8F0A-A58A074BF5FB}"/>
    <dgm:cxn modelId="{37418E9C-0B3F-4849-8BD5-7B3D52E9B80F}" type="presOf" srcId="{BF4785C4-07A9-4601-932F-8695A97F36BF}" destId="{575A3250-294E-49D8-A00A-ABA2AC4E1B1E}" srcOrd="0" destOrd="0" presId="urn:microsoft.com/office/officeart/2005/8/layout/hierarchy3"/>
    <dgm:cxn modelId="{57C9A4FD-1C72-4140-BBD0-E95B26143876}" type="presOf" srcId="{FFB2E7F2-40E7-4B94-9B03-4EA25A2FCE42}" destId="{DE434061-BB79-4566-BC9A-702C30C22DAC}" srcOrd="0" destOrd="0" presId="urn:microsoft.com/office/officeart/2005/8/layout/hierarchy3"/>
    <dgm:cxn modelId="{D80F3F25-D52C-44EB-8481-F5CB9F47E603}" type="presParOf" srcId="{F4E852E5-8CC5-4F5C-A8BC-6A5B1D833AC7}" destId="{F2AF03B5-14EA-4CA8-87C4-D7DDF95567BA}" srcOrd="0" destOrd="0" presId="urn:microsoft.com/office/officeart/2005/8/layout/hierarchy3"/>
    <dgm:cxn modelId="{7BD5D25D-5F04-4A3B-BFBD-E93623F09C31}" type="presParOf" srcId="{F2AF03B5-14EA-4CA8-87C4-D7DDF95567BA}" destId="{7F02BF67-41A2-4B23-A65D-6D4B1727ABA5}" srcOrd="0" destOrd="0" presId="urn:microsoft.com/office/officeart/2005/8/layout/hierarchy3"/>
    <dgm:cxn modelId="{C2CD2907-6739-470C-8B2D-48B78B8A03EB}" type="presParOf" srcId="{7F02BF67-41A2-4B23-A65D-6D4B1727ABA5}" destId="{DE434061-BB79-4566-BC9A-702C30C22DAC}" srcOrd="0" destOrd="0" presId="urn:microsoft.com/office/officeart/2005/8/layout/hierarchy3"/>
    <dgm:cxn modelId="{A971EAE0-5233-4006-B92B-566768D160B9}" type="presParOf" srcId="{7F02BF67-41A2-4B23-A65D-6D4B1727ABA5}" destId="{D89963D3-CD9C-43C8-A93E-71CC6B093FFE}" srcOrd="1" destOrd="0" presId="urn:microsoft.com/office/officeart/2005/8/layout/hierarchy3"/>
    <dgm:cxn modelId="{27A56AB1-F9DD-4443-8F72-8F9F54811C57}" type="presParOf" srcId="{F2AF03B5-14EA-4CA8-87C4-D7DDF95567BA}" destId="{7CC4CE30-7C9C-4B07-9C56-20AFB02CD293}" srcOrd="1" destOrd="0" presId="urn:microsoft.com/office/officeart/2005/8/layout/hierarchy3"/>
    <dgm:cxn modelId="{19E97874-6B27-4004-8EB9-B5BAD1101D31}" type="presParOf" srcId="{7CC4CE30-7C9C-4B07-9C56-20AFB02CD293}" destId="{93902BBC-FDE0-4F06-9BE3-6C86D15F1F99}" srcOrd="0" destOrd="0" presId="urn:microsoft.com/office/officeart/2005/8/layout/hierarchy3"/>
    <dgm:cxn modelId="{C0A30440-0D24-4FF2-B3D6-01F3CA193620}" type="presParOf" srcId="{7CC4CE30-7C9C-4B07-9C56-20AFB02CD293}" destId="{0FE18352-D0D1-49F1-9AB4-6CDA147F594C}" srcOrd="1" destOrd="0" presId="urn:microsoft.com/office/officeart/2005/8/layout/hierarchy3"/>
    <dgm:cxn modelId="{EE3C4C00-E09D-4E1C-8255-AE66A097CECF}" type="presParOf" srcId="{7CC4CE30-7C9C-4B07-9C56-20AFB02CD293}" destId="{71762A74-B063-4FE9-9E12-0BA6A686FA23}" srcOrd="2" destOrd="0" presId="urn:microsoft.com/office/officeart/2005/8/layout/hierarchy3"/>
    <dgm:cxn modelId="{F024FFD3-4EB0-4C88-8E95-CD971C79F32B}" type="presParOf" srcId="{7CC4CE30-7C9C-4B07-9C56-20AFB02CD293}" destId="{8ED2ECAE-3107-417E-B9C1-E498D8CE42D1}" srcOrd="3" destOrd="0" presId="urn:microsoft.com/office/officeart/2005/8/layout/hierarchy3"/>
    <dgm:cxn modelId="{57A9D7AB-6CF7-4090-93E5-739AC6FEE65F}" type="presParOf" srcId="{F4E852E5-8CC5-4F5C-A8BC-6A5B1D833AC7}" destId="{91353410-90EA-4337-A687-B833E3DCEFFD}" srcOrd="1" destOrd="0" presId="urn:microsoft.com/office/officeart/2005/8/layout/hierarchy3"/>
    <dgm:cxn modelId="{77B5E421-349D-4A07-B5D9-94733EC7016E}" type="presParOf" srcId="{91353410-90EA-4337-A687-B833E3DCEFFD}" destId="{A4E70330-50F5-484C-8450-ED7F3B3DAEE3}" srcOrd="0" destOrd="0" presId="urn:microsoft.com/office/officeart/2005/8/layout/hierarchy3"/>
    <dgm:cxn modelId="{FD827872-B339-4692-9A41-173D77EA62E5}" type="presParOf" srcId="{A4E70330-50F5-484C-8450-ED7F3B3DAEE3}" destId="{D4B42A48-65C1-4A06-9B28-05C3232CB8F2}" srcOrd="0" destOrd="0" presId="urn:microsoft.com/office/officeart/2005/8/layout/hierarchy3"/>
    <dgm:cxn modelId="{5DA5B4E0-F724-4B24-AA77-6743B829BB16}" type="presParOf" srcId="{A4E70330-50F5-484C-8450-ED7F3B3DAEE3}" destId="{403536FC-4B82-46AB-B6CA-B9EC69BBD06D}" srcOrd="1" destOrd="0" presId="urn:microsoft.com/office/officeart/2005/8/layout/hierarchy3"/>
    <dgm:cxn modelId="{AC92D200-3716-4E1D-BBE5-8820855515C1}" type="presParOf" srcId="{91353410-90EA-4337-A687-B833E3DCEFFD}" destId="{D841CC30-5351-4413-988D-B843C6DCD62D}" srcOrd="1" destOrd="0" presId="urn:microsoft.com/office/officeart/2005/8/layout/hierarchy3"/>
    <dgm:cxn modelId="{F236F836-1D39-4627-AC7B-F966DB7ECB61}" type="presParOf" srcId="{D841CC30-5351-4413-988D-B843C6DCD62D}" destId="{4A4F7DC8-FD41-4BAF-AEC2-197A82367284}" srcOrd="0" destOrd="0" presId="urn:microsoft.com/office/officeart/2005/8/layout/hierarchy3"/>
    <dgm:cxn modelId="{6F076261-CE4B-47D2-9CC0-33C1DFD372AF}" type="presParOf" srcId="{D841CC30-5351-4413-988D-B843C6DCD62D}" destId="{A5394A84-18FD-4E82-A67F-116746EC3D43}" srcOrd="1" destOrd="0" presId="urn:microsoft.com/office/officeart/2005/8/layout/hierarchy3"/>
    <dgm:cxn modelId="{76403941-0109-49A2-9866-3ECA729BEA9B}" type="presParOf" srcId="{D841CC30-5351-4413-988D-B843C6DCD62D}" destId="{04974A84-07C9-48B2-BB30-D9881E626CAA}" srcOrd="2" destOrd="0" presId="urn:microsoft.com/office/officeart/2005/8/layout/hierarchy3"/>
    <dgm:cxn modelId="{D554414A-A259-4431-AEA9-02432D3F62B6}" type="presParOf" srcId="{D841CC30-5351-4413-988D-B843C6DCD62D}" destId="{575A3250-294E-49D8-A00A-ABA2AC4E1B1E}"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434061-BB79-4566-BC9A-702C30C22DAC}">
      <dsp:nvSpPr>
        <dsp:cNvPr id="0" name=""/>
        <dsp:cNvSpPr/>
      </dsp:nvSpPr>
      <dsp:spPr>
        <a:xfrm>
          <a:off x="373" y="271223"/>
          <a:ext cx="1358898" cy="679449"/>
        </a:xfrm>
        <a:prstGeom prst="roundRect">
          <a:avLst>
            <a:gd name="adj" fmla="val 10000"/>
          </a:avLst>
        </a:prstGeom>
        <a:solidFill>
          <a:srgbClr val="7030A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baseline="30000" dirty="0">
              <a:latin typeface="Arial" panose="020B0604020202020204" pitchFamily="34" charset="0"/>
              <a:cs typeface="Arial" panose="020B0604020202020204" pitchFamily="34" charset="0"/>
            </a:rPr>
            <a:t>68</a:t>
          </a:r>
          <a:r>
            <a:rPr lang="en-US" sz="2000" kern="1200" dirty="0">
              <a:latin typeface="Arial" panose="020B0604020202020204" pitchFamily="34" charset="0"/>
              <a:cs typeface="Arial" panose="020B0604020202020204" pitchFamily="34" charset="0"/>
            </a:rPr>
            <a:t>Ga-PET</a:t>
          </a:r>
        </a:p>
      </dsp:txBody>
      <dsp:txXfrm>
        <a:off x="20273" y="291123"/>
        <a:ext cx="1319098" cy="639649"/>
      </dsp:txXfrm>
    </dsp:sp>
    <dsp:sp modelId="{93902BBC-FDE0-4F06-9BE3-6C86D15F1F99}">
      <dsp:nvSpPr>
        <dsp:cNvPr id="0" name=""/>
        <dsp:cNvSpPr/>
      </dsp:nvSpPr>
      <dsp:spPr>
        <a:xfrm>
          <a:off x="136263" y="950672"/>
          <a:ext cx="135889" cy="509587"/>
        </a:xfrm>
        <a:custGeom>
          <a:avLst/>
          <a:gdLst/>
          <a:ahLst/>
          <a:cxnLst/>
          <a:rect l="0" t="0" r="0" b="0"/>
          <a:pathLst>
            <a:path>
              <a:moveTo>
                <a:pt x="0" y="0"/>
              </a:moveTo>
              <a:lnTo>
                <a:pt x="0" y="509587"/>
              </a:lnTo>
              <a:lnTo>
                <a:pt x="135889" y="509587"/>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FE18352-D0D1-49F1-9AB4-6CDA147F594C}">
      <dsp:nvSpPr>
        <dsp:cNvPr id="0" name=""/>
        <dsp:cNvSpPr/>
      </dsp:nvSpPr>
      <dsp:spPr>
        <a:xfrm>
          <a:off x="272153" y="1120535"/>
          <a:ext cx="1087119" cy="67944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rial" panose="020B0604020202020204" pitchFamily="34" charset="0"/>
              <a:cs typeface="Arial" panose="020B0604020202020204" pitchFamily="34" charset="0"/>
            </a:rPr>
            <a:t>IMCM</a:t>
          </a:r>
          <a:endParaRPr lang="en-US" sz="2000" kern="1200" dirty="0">
            <a:latin typeface="Arial" panose="020B0604020202020204" pitchFamily="34" charset="0"/>
            <a:cs typeface="Arial" panose="020B0604020202020204" pitchFamily="34" charset="0"/>
          </a:endParaRPr>
        </a:p>
      </dsp:txBody>
      <dsp:txXfrm>
        <a:off x="292053" y="1140435"/>
        <a:ext cx="1047319" cy="639649"/>
      </dsp:txXfrm>
    </dsp:sp>
    <dsp:sp modelId="{71762A74-B063-4FE9-9E12-0BA6A686FA23}">
      <dsp:nvSpPr>
        <dsp:cNvPr id="0" name=""/>
        <dsp:cNvSpPr/>
      </dsp:nvSpPr>
      <dsp:spPr>
        <a:xfrm>
          <a:off x="136263" y="950672"/>
          <a:ext cx="135889" cy="1358898"/>
        </a:xfrm>
        <a:custGeom>
          <a:avLst/>
          <a:gdLst/>
          <a:ahLst/>
          <a:cxnLst/>
          <a:rect l="0" t="0" r="0" b="0"/>
          <a:pathLst>
            <a:path>
              <a:moveTo>
                <a:pt x="0" y="0"/>
              </a:moveTo>
              <a:lnTo>
                <a:pt x="0" y="1358898"/>
              </a:lnTo>
              <a:lnTo>
                <a:pt x="135889" y="1358898"/>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ED2ECAE-3107-417E-B9C1-E498D8CE42D1}">
      <dsp:nvSpPr>
        <dsp:cNvPr id="0" name=""/>
        <dsp:cNvSpPr/>
      </dsp:nvSpPr>
      <dsp:spPr>
        <a:xfrm>
          <a:off x="272153" y="1969847"/>
          <a:ext cx="1087119" cy="67944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rial" panose="020B0604020202020204" pitchFamily="34" charset="0"/>
              <a:cs typeface="Arial" panose="020B0604020202020204" pitchFamily="34" charset="0"/>
            </a:rPr>
            <a:t>ADCM</a:t>
          </a:r>
          <a:endParaRPr lang="en-US" sz="2000" kern="1200" dirty="0">
            <a:latin typeface="Arial" panose="020B0604020202020204" pitchFamily="34" charset="0"/>
            <a:cs typeface="Arial" panose="020B0604020202020204" pitchFamily="34" charset="0"/>
          </a:endParaRPr>
        </a:p>
      </dsp:txBody>
      <dsp:txXfrm>
        <a:off x="292053" y="1989747"/>
        <a:ext cx="1047319" cy="639649"/>
      </dsp:txXfrm>
    </dsp:sp>
    <dsp:sp modelId="{D4B42A48-65C1-4A06-9B28-05C3232CB8F2}">
      <dsp:nvSpPr>
        <dsp:cNvPr id="0" name=""/>
        <dsp:cNvSpPr/>
      </dsp:nvSpPr>
      <dsp:spPr>
        <a:xfrm>
          <a:off x="1698996" y="271223"/>
          <a:ext cx="1358898" cy="679449"/>
        </a:xfrm>
        <a:prstGeom prst="roundRect">
          <a:avLst>
            <a:gd name="adj" fmla="val 10000"/>
          </a:avLst>
        </a:prstGeom>
        <a:solidFill>
          <a:srgbClr val="3E006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baseline="30000" dirty="0">
              <a:latin typeface="Arial" panose="020B0604020202020204" pitchFamily="34" charset="0"/>
              <a:cs typeface="Arial" panose="020B0604020202020204" pitchFamily="34" charset="0"/>
            </a:rPr>
            <a:t>18</a:t>
          </a:r>
          <a:r>
            <a:rPr lang="en-US" sz="2000" kern="1200" dirty="0">
              <a:latin typeface="Arial" panose="020B0604020202020204" pitchFamily="34" charset="0"/>
              <a:cs typeface="Arial" panose="020B0604020202020204" pitchFamily="34" charset="0"/>
            </a:rPr>
            <a:t>F-FDG</a:t>
          </a:r>
        </a:p>
      </dsp:txBody>
      <dsp:txXfrm>
        <a:off x="1718896" y="291123"/>
        <a:ext cx="1319098" cy="639649"/>
      </dsp:txXfrm>
    </dsp:sp>
    <dsp:sp modelId="{4A4F7DC8-FD41-4BAF-AEC2-197A82367284}">
      <dsp:nvSpPr>
        <dsp:cNvPr id="0" name=""/>
        <dsp:cNvSpPr/>
      </dsp:nvSpPr>
      <dsp:spPr>
        <a:xfrm>
          <a:off x="1834886" y="950672"/>
          <a:ext cx="135889" cy="509587"/>
        </a:xfrm>
        <a:custGeom>
          <a:avLst/>
          <a:gdLst/>
          <a:ahLst/>
          <a:cxnLst/>
          <a:rect l="0" t="0" r="0" b="0"/>
          <a:pathLst>
            <a:path>
              <a:moveTo>
                <a:pt x="0" y="0"/>
              </a:moveTo>
              <a:lnTo>
                <a:pt x="0" y="509587"/>
              </a:lnTo>
              <a:lnTo>
                <a:pt x="135889" y="509587"/>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5394A84-18FD-4E82-A67F-116746EC3D43}">
      <dsp:nvSpPr>
        <dsp:cNvPr id="0" name=""/>
        <dsp:cNvSpPr/>
      </dsp:nvSpPr>
      <dsp:spPr>
        <a:xfrm>
          <a:off x="1970776" y="1120535"/>
          <a:ext cx="1087119" cy="67944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rial" panose="020B0604020202020204" pitchFamily="34" charset="0"/>
              <a:cs typeface="Arial" panose="020B0604020202020204" pitchFamily="34" charset="0"/>
            </a:rPr>
            <a:t>TL-MC</a:t>
          </a:r>
          <a:endParaRPr lang="en-US" sz="2000" kern="1200" dirty="0">
            <a:latin typeface="Arial" panose="020B0604020202020204" pitchFamily="34" charset="0"/>
            <a:cs typeface="Arial" panose="020B0604020202020204" pitchFamily="34" charset="0"/>
          </a:endParaRPr>
        </a:p>
      </dsp:txBody>
      <dsp:txXfrm>
        <a:off x="1990676" y="1140435"/>
        <a:ext cx="1047319" cy="639649"/>
      </dsp:txXfrm>
    </dsp:sp>
    <dsp:sp modelId="{04974A84-07C9-48B2-BB30-D9881E626CAA}">
      <dsp:nvSpPr>
        <dsp:cNvPr id="0" name=""/>
        <dsp:cNvSpPr/>
      </dsp:nvSpPr>
      <dsp:spPr>
        <a:xfrm>
          <a:off x="1834886" y="950672"/>
          <a:ext cx="135889" cy="1358898"/>
        </a:xfrm>
        <a:custGeom>
          <a:avLst/>
          <a:gdLst/>
          <a:ahLst/>
          <a:cxnLst/>
          <a:rect l="0" t="0" r="0" b="0"/>
          <a:pathLst>
            <a:path>
              <a:moveTo>
                <a:pt x="0" y="0"/>
              </a:moveTo>
              <a:lnTo>
                <a:pt x="0" y="1358898"/>
              </a:lnTo>
              <a:lnTo>
                <a:pt x="135889" y="1358898"/>
              </a:lnTo>
            </a:path>
          </a:pathLst>
        </a:custGeom>
        <a:noFill/>
        <a:ln w="1270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75A3250-294E-49D8-A00A-ABA2AC4E1B1E}">
      <dsp:nvSpPr>
        <dsp:cNvPr id="0" name=""/>
        <dsp:cNvSpPr/>
      </dsp:nvSpPr>
      <dsp:spPr>
        <a:xfrm>
          <a:off x="1970776" y="1969847"/>
          <a:ext cx="1087119" cy="67944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rial" panose="020B0604020202020204" pitchFamily="34" charset="0"/>
              <a:cs typeface="Arial" panose="020B0604020202020204" pitchFamily="34" charset="0"/>
            </a:rPr>
            <a:t>ADCM</a:t>
          </a:r>
          <a:endParaRPr lang="en-US" sz="2000" kern="1200" dirty="0">
            <a:latin typeface="Arial" panose="020B0604020202020204" pitchFamily="34" charset="0"/>
            <a:cs typeface="Arial" panose="020B0604020202020204" pitchFamily="34" charset="0"/>
          </a:endParaRPr>
        </a:p>
      </dsp:txBody>
      <dsp:txXfrm>
        <a:off x="1990676" y="1989747"/>
        <a:ext cx="1047319" cy="63964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8/14/2024</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8/14/2024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349311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fontAlgn="base" hangingPunct="0">
              <a:lnSpc>
                <a:spcPct val="200000"/>
              </a:lnSpc>
              <a:spcBef>
                <a:spcPct val="0"/>
              </a:spcBef>
              <a:spcAft>
                <a:spcPct val="0"/>
              </a:spcAft>
            </a:pPr>
            <a:r>
              <a:rPr lang="en-US" dirty="0"/>
              <a:t>🗨️ </a:t>
            </a:r>
            <a:r>
              <a:rPr kumimoji="0" lang="en-US" altLang="en-US" sz="1200" b="0" i="0" u="none" strike="noStrike" cap="none" normalizeH="0" baseline="0" dirty="0">
                <a:ln>
                  <a:noFill/>
                </a:ln>
                <a:effectLst/>
                <a:latin typeface="+mj-lt"/>
              </a:rPr>
              <a:t>Developed a CT-free DL models for ASC in PET imaging, tested across different centers and radiotracers.</a:t>
            </a:r>
          </a:p>
          <a:p>
            <a:pPr lvl="0" eaLnBrk="0" fontAlgn="base" hangingPunct="0">
              <a:lnSpc>
                <a:spcPct val="200000"/>
              </a:lnSpc>
              <a:spcBef>
                <a:spcPct val="0"/>
              </a:spcBef>
              <a:spcAft>
                <a:spcPct val="0"/>
              </a:spcAft>
            </a:pPr>
            <a:r>
              <a:rPr lang="en-US" dirty="0"/>
              <a:t>🗨️ </a:t>
            </a:r>
            <a:r>
              <a:rPr kumimoji="0" lang="en-US" altLang="en-US" sz="1200" b="0" i="0" u="none" strike="noStrike" cap="none" normalizeH="0" baseline="0" dirty="0">
                <a:ln>
                  <a:noFill/>
                </a:ln>
                <a:effectLst/>
                <a:latin typeface="+mj-lt"/>
              </a:rPr>
              <a:t>IMCM outperformed ADCM, demonstrated more reliable and consistent performance in SUV estimations.</a:t>
            </a:r>
          </a:p>
          <a:p>
            <a:pPr eaLnBrk="0" fontAlgn="base" hangingPunct="0">
              <a:lnSpc>
                <a:spcPct val="200000"/>
              </a:lnSpc>
              <a:spcBef>
                <a:spcPct val="0"/>
              </a:spcBef>
              <a:spcAft>
                <a:spcPct val="0"/>
              </a:spcAft>
            </a:pPr>
            <a:r>
              <a:rPr lang="en-US" dirty="0"/>
              <a:t>🗨️ </a:t>
            </a:r>
            <a:r>
              <a:rPr lang="en-US" altLang="en-US" dirty="0"/>
              <a:t>IMCM showed significant improvement in quantitative accuracy and artifact correction.</a:t>
            </a:r>
            <a:endParaRPr kumimoji="0" lang="en-US" altLang="en-US" sz="1200" b="0" i="0" u="none" strike="noStrike" cap="none" normalizeH="0" baseline="0" dirty="0">
              <a:ln>
                <a:noFill/>
              </a:ln>
              <a:effectLst/>
              <a:latin typeface="+mj-lt"/>
            </a:endParaRPr>
          </a:p>
          <a:p>
            <a:pPr eaLnBrk="0" fontAlgn="base" hangingPunct="0">
              <a:lnSpc>
                <a:spcPct val="200000"/>
              </a:lnSpc>
              <a:spcBef>
                <a:spcPct val="0"/>
              </a:spcBef>
              <a:spcAft>
                <a:spcPct val="0"/>
              </a:spcAft>
            </a:pPr>
            <a:r>
              <a:rPr lang="en-US" dirty="0"/>
              <a:t>🗨️ </a:t>
            </a:r>
            <a:r>
              <a:rPr lang="en-GB" dirty="0">
                <a:latin typeface="+mj-lt"/>
              </a:rPr>
              <a:t>Using large, heterogeneous datasets enhances the generalizability and applicability of ASC models in PET imaging. These diverse datasets ensure the model performs well on unseen data, making it robust and reliable for real-world clinical settings.</a:t>
            </a:r>
          </a:p>
          <a:p>
            <a:pPr marR="0" lvl="0" algn="l" defTabSz="914400" rtl="0" eaLnBrk="0" fontAlgn="base" latinLnBrk="0" hangingPunct="0">
              <a:lnSpc>
                <a:spcPct val="200000"/>
              </a:lnSpc>
              <a:spcBef>
                <a:spcPct val="0"/>
              </a:spcBef>
              <a:spcAft>
                <a:spcPct val="0"/>
              </a:spcAft>
              <a:buClrTx/>
              <a:buSzTx/>
              <a:tabLst/>
            </a:pPr>
            <a:endParaRPr kumimoji="0" lang="en-US" altLang="en-US" sz="1200" b="0" i="0" u="none" strike="noStrike" cap="none" normalizeH="0" baseline="0" dirty="0">
              <a:ln>
                <a:noFill/>
              </a:ln>
              <a:effectLst/>
              <a:latin typeface="+mj-lt"/>
            </a:endParaRP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32</a:t>
            </a:fld>
            <a:endParaRPr lang="en-US" dirty="0"/>
          </a:p>
        </p:txBody>
      </p:sp>
    </p:spTree>
    <p:extLst>
      <p:ext uri="{BB962C8B-B14F-4D97-AF65-F5344CB8AC3E}">
        <p14:creationId xmlns:p14="http://schemas.microsoft.com/office/powerpoint/2010/main" val="3214683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l" defTabSz="914400" rtl="0" eaLnBrk="0" fontAlgn="base" latinLnBrk="0" hangingPunct="0">
              <a:lnSpc>
                <a:spcPct val="200000"/>
              </a:lnSpc>
              <a:spcBef>
                <a:spcPct val="0"/>
              </a:spcBef>
              <a:spcAft>
                <a:spcPct val="0"/>
              </a:spcAft>
              <a:buClrTx/>
              <a:buSzTx/>
              <a:tabLst/>
            </a:pPr>
            <a:r>
              <a:rPr lang="en-US" sz="1200" dirty="0">
                <a:latin typeface="+mj-lt"/>
              </a:rPr>
              <a:t>🧱 </a:t>
            </a:r>
            <a:r>
              <a:rPr lang="en-GB" sz="1200" dirty="0">
                <a:latin typeface="+mj-lt"/>
              </a:rPr>
              <a:t>Models optimized for one radiotracer type may not perform well with others, necessitating tracer-specific tuning.</a:t>
            </a:r>
          </a:p>
          <a:p>
            <a:pPr marR="0" lvl="0" algn="l" defTabSz="914400" rtl="0" eaLnBrk="0" fontAlgn="base" latinLnBrk="0" hangingPunct="0">
              <a:lnSpc>
                <a:spcPct val="200000"/>
              </a:lnSpc>
              <a:spcBef>
                <a:spcPct val="0"/>
              </a:spcBef>
              <a:spcAft>
                <a:spcPct val="0"/>
              </a:spcAft>
              <a:buClrTx/>
              <a:buSzTx/>
              <a:tabLst/>
            </a:pPr>
            <a:r>
              <a:rPr lang="en-US" sz="1200" dirty="0">
                <a:latin typeface="+mj-lt"/>
              </a:rPr>
              <a:t>🧱 </a:t>
            </a:r>
            <a:r>
              <a:rPr kumimoji="0" lang="en-US" altLang="en-US" sz="1200" b="0" i="0" u="none" strike="noStrike" cap="none" normalizeH="0" baseline="0" dirty="0">
                <a:ln>
                  <a:noFill/>
                </a:ln>
                <a:effectLst/>
                <a:latin typeface="+mj-lt"/>
              </a:rPr>
              <a:t>Single universal models may not be effective; radioisotope-specific tuning is necessary.</a:t>
            </a:r>
          </a:p>
          <a:p>
            <a:pPr marR="0" lvl="0" algn="l" defTabSz="914400" rtl="0" eaLnBrk="0" fontAlgn="base" latinLnBrk="0" hangingPunct="0">
              <a:lnSpc>
                <a:spcPct val="200000"/>
              </a:lnSpc>
              <a:spcBef>
                <a:spcPct val="0"/>
              </a:spcBef>
              <a:spcAft>
                <a:spcPct val="0"/>
              </a:spcAft>
              <a:buClrTx/>
              <a:buSzTx/>
              <a:tabLst/>
            </a:pPr>
            <a:r>
              <a:rPr lang="en-US" sz="1200" dirty="0">
                <a:latin typeface="+mj-lt"/>
              </a:rPr>
              <a:t>🧱 </a:t>
            </a:r>
            <a:r>
              <a:rPr kumimoji="0" lang="en-GB" altLang="en-US" sz="1200" b="0" i="0" u="none" strike="noStrike" cap="none" normalizeH="0" baseline="0" dirty="0">
                <a:ln>
                  <a:noFill/>
                </a:ln>
                <a:effectLst/>
                <a:latin typeface="+mj-lt"/>
              </a:rPr>
              <a:t>Limited access to computational servers caused each training loop to take excessive time.</a:t>
            </a:r>
            <a:endParaRPr kumimoji="0" lang="en-US" altLang="en-US" sz="1200" b="0" i="0" u="none" strike="noStrike" cap="none" normalizeH="0" baseline="0" dirty="0">
              <a:ln>
                <a:noFill/>
              </a:ln>
              <a:effectLst/>
              <a:latin typeface="+mj-lt"/>
            </a:endParaRP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endParaRPr kumimoji="0" lang="en-US" altLang="en-US" sz="1200" b="0" i="0" u="none" strike="noStrike" cap="none" normalizeH="0" baseline="0" dirty="0">
              <a:ln>
                <a:noFill/>
              </a:ln>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34</a:t>
            </a:fld>
            <a:endParaRPr lang="en-US" dirty="0"/>
          </a:p>
        </p:txBody>
      </p:sp>
    </p:spTree>
    <p:extLst>
      <p:ext uri="{BB962C8B-B14F-4D97-AF65-F5344CB8AC3E}">
        <p14:creationId xmlns:p14="http://schemas.microsoft.com/office/powerpoint/2010/main" val="3221440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fontAlgn="base" hangingPunct="0">
              <a:lnSpc>
                <a:spcPct val="150000"/>
              </a:lnSpc>
              <a:spcBef>
                <a:spcPct val="0"/>
              </a:spcBef>
              <a:spcAft>
                <a:spcPct val="0"/>
              </a:spcAft>
            </a:pPr>
            <a:r>
              <a:rPr lang="en-US" sz="1200" dirty="0"/>
              <a:t>📍 </a:t>
            </a:r>
            <a:r>
              <a:rPr lang="en-US" altLang="en-US" sz="1200" dirty="0"/>
              <a:t>Train and test the model on more data from other centers.</a:t>
            </a:r>
          </a:p>
          <a:p>
            <a:pPr eaLnBrk="0" fontAlgn="base" hangingPunct="0">
              <a:lnSpc>
                <a:spcPct val="150000"/>
              </a:lnSpc>
              <a:spcBef>
                <a:spcPct val="0"/>
              </a:spcBef>
              <a:spcAft>
                <a:spcPct val="0"/>
              </a:spcAft>
            </a:pPr>
            <a:r>
              <a:rPr lang="en-US" sz="1200" dirty="0"/>
              <a:t>📍 </a:t>
            </a:r>
            <a:r>
              <a:rPr lang="en-US" altLang="en-US" sz="1200" dirty="0"/>
              <a:t>Assess the model organ-wise.</a:t>
            </a:r>
          </a:p>
          <a:p>
            <a:pPr eaLnBrk="0" fontAlgn="base" hangingPunct="0">
              <a:lnSpc>
                <a:spcPct val="150000"/>
              </a:lnSpc>
              <a:spcBef>
                <a:spcPct val="0"/>
              </a:spcBef>
              <a:spcAft>
                <a:spcPct val="0"/>
              </a:spcAft>
            </a:pPr>
            <a:r>
              <a:rPr lang="en-US" sz="1200" dirty="0"/>
              <a:t>📍 </a:t>
            </a:r>
            <a:r>
              <a:rPr kumimoji="0" lang="en-US" altLang="en-US" sz="1200" i="0" u="none" strike="noStrike" cap="none" normalizeH="0" baseline="0" dirty="0">
                <a:ln>
                  <a:noFill/>
                </a:ln>
                <a:effectLst/>
                <a:latin typeface="+mj-lt"/>
              </a:rPr>
              <a:t>Explore more Clinical Imaging Parameters: </a:t>
            </a:r>
            <a:r>
              <a:rPr kumimoji="0" lang="en-US" altLang="en-US" sz="1200" i="0" u="none" strike="noStrike" cap="none" normalizeH="0" baseline="0" dirty="0" err="1">
                <a:ln>
                  <a:noFill/>
                </a:ln>
                <a:effectLst/>
                <a:latin typeface="+mj-lt"/>
              </a:rPr>
              <a:t>SUVmean</a:t>
            </a:r>
            <a:r>
              <a:rPr kumimoji="0" lang="en-US" altLang="en-US" sz="1200" i="0" u="none" strike="noStrike" cap="none" normalizeH="0" baseline="0" dirty="0">
                <a:ln>
                  <a:noFill/>
                </a:ln>
                <a:effectLst/>
                <a:latin typeface="+mj-lt"/>
              </a:rPr>
              <a:t>, </a:t>
            </a:r>
            <a:r>
              <a:rPr kumimoji="0" lang="en-US" altLang="en-US" sz="1200" i="0" u="none" strike="noStrike" cap="none" normalizeH="0" baseline="0" dirty="0" err="1">
                <a:ln>
                  <a:noFill/>
                </a:ln>
                <a:effectLst/>
                <a:latin typeface="+mj-lt"/>
              </a:rPr>
              <a:t>SUVmax</a:t>
            </a:r>
            <a:r>
              <a:rPr kumimoji="0" lang="en-US" altLang="en-US" sz="1200" i="0" u="none" strike="noStrike" cap="none" normalizeH="0" baseline="0" dirty="0">
                <a:ln>
                  <a:noFill/>
                </a:ln>
                <a:effectLst/>
                <a:latin typeface="+mj-lt"/>
              </a:rPr>
              <a:t>, and total lesion metabolism.</a:t>
            </a:r>
          </a:p>
          <a:p>
            <a:pPr marR="0" lvl="0" algn="l" defTabSz="914400" rtl="0" eaLnBrk="0" fontAlgn="base" latinLnBrk="0" hangingPunct="0">
              <a:lnSpc>
                <a:spcPct val="150000"/>
              </a:lnSpc>
              <a:spcBef>
                <a:spcPct val="0"/>
              </a:spcBef>
              <a:spcAft>
                <a:spcPct val="0"/>
              </a:spcAft>
              <a:buClrTx/>
              <a:buSzTx/>
              <a:tabLst/>
            </a:pPr>
            <a:r>
              <a:rPr lang="en-US" sz="1200" dirty="0"/>
              <a:t>📍 </a:t>
            </a:r>
            <a:r>
              <a:rPr kumimoji="0" lang="en-US" altLang="en-US" sz="1200" i="0" u="none" strike="noStrike" cap="none" normalizeH="0" baseline="0" dirty="0">
                <a:ln>
                  <a:noFill/>
                </a:ln>
                <a:effectLst/>
                <a:latin typeface="+mj-lt"/>
              </a:rPr>
              <a:t>Targeted analysis for artifactual images.</a:t>
            </a:r>
          </a:p>
          <a:p>
            <a:pPr marR="0" lvl="0" algn="l" defTabSz="914400" rtl="0" eaLnBrk="0" fontAlgn="base" latinLnBrk="0" hangingPunct="0">
              <a:lnSpc>
                <a:spcPct val="150000"/>
              </a:lnSpc>
              <a:spcBef>
                <a:spcPct val="0"/>
              </a:spcBef>
              <a:spcAft>
                <a:spcPct val="0"/>
              </a:spcAft>
              <a:buClrTx/>
              <a:buSzTx/>
              <a:tabLst/>
            </a:pPr>
            <a:r>
              <a:rPr lang="en-US" sz="1200" dirty="0"/>
              <a:t>📍 </a:t>
            </a:r>
            <a:r>
              <a:rPr kumimoji="0" lang="en-US" altLang="en-US" sz="1200" i="0" u="none" strike="noStrike" cap="none" normalizeH="0" baseline="0" dirty="0">
                <a:ln>
                  <a:noFill/>
                </a:ln>
                <a:effectLst/>
                <a:latin typeface="+mj-lt"/>
              </a:rPr>
              <a:t>Rigorous statistical testing of categorized outcomes.</a:t>
            </a:r>
          </a:p>
          <a:p>
            <a:pPr marR="0" lvl="0" algn="l" defTabSz="914400" rtl="0" eaLnBrk="0" fontAlgn="base" latinLnBrk="0" hangingPunct="0">
              <a:lnSpc>
                <a:spcPct val="150000"/>
              </a:lnSpc>
              <a:spcBef>
                <a:spcPct val="0"/>
              </a:spcBef>
              <a:spcAft>
                <a:spcPct val="0"/>
              </a:spcAft>
              <a:buClrTx/>
              <a:buSzTx/>
              <a:tabLst/>
            </a:pPr>
            <a:r>
              <a:rPr lang="en-US" sz="1200" dirty="0"/>
              <a:t>📍 </a:t>
            </a:r>
            <a:r>
              <a:rPr kumimoji="0" lang="en-US" altLang="en-US" sz="1200" i="0" u="none" strike="noStrike" cap="none" normalizeH="0" baseline="0" dirty="0">
                <a:ln>
                  <a:noFill/>
                </a:ln>
                <a:effectLst/>
                <a:latin typeface="+mj-lt"/>
              </a:rPr>
              <a:t>Investigate Alternative Neural Networks generative adversarial networks (GANs), variational autoencoders, transformer-based models</a:t>
            </a:r>
            <a:r>
              <a:rPr lang="en-US" altLang="en-US" sz="1200" dirty="0">
                <a:latin typeface="+mj-lt"/>
              </a:rPr>
              <a:t> like </a:t>
            </a:r>
            <a:r>
              <a:rPr kumimoji="0" lang="en-US" altLang="en-US" sz="1200" i="0" u="none" strike="noStrike" cap="none" normalizeH="0" baseline="0" dirty="0" err="1">
                <a:ln>
                  <a:noFill/>
                </a:ln>
                <a:effectLst/>
                <a:latin typeface="+mj-lt"/>
              </a:rPr>
              <a:t>Swin-UNet</a:t>
            </a:r>
            <a:r>
              <a:rPr kumimoji="0" lang="en-US" altLang="en-US" sz="1200" i="0" u="none" strike="noStrike" cap="none" normalizeH="0" baseline="0" dirty="0">
                <a:ln>
                  <a:noFill/>
                </a:ln>
                <a:effectLst/>
                <a:latin typeface="+mj-lt"/>
              </a:rPr>
              <a:t>.</a:t>
            </a:r>
          </a:p>
          <a:p>
            <a:pPr marR="0" lvl="0" algn="l" defTabSz="914400" rtl="0" eaLnBrk="0" fontAlgn="base" latinLnBrk="0" hangingPunct="0">
              <a:lnSpc>
                <a:spcPct val="150000"/>
              </a:lnSpc>
              <a:spcBef>
                <a:spcPct val="0"/>
              </a:spcBef>
              <a:spcAft>
                <a:spcPct val="0"/>
              </a:spcAft>
              <a:buClrTx/>
              <a:buSzTx/>
              <a:tabLst/>
            </a:pPr>
            <a:r>
              <a:rPr lang="en-US" sz="1200" dirty="0"/>
              <a:t>📍 </a:t>
            </a:r>
            <a:r>
              <a:rPr kumimoji="0" lang="en-US" altLang="en-US" sz="1200" i="0" u="none" strike="noStrike" cap="none" normalizeH="0" baseline="0" dirty="0">
                <a:ln>
                  <a:noFill/>
                </a:ln>
                <a:effectLst/>
                <a:latin typeface="+mj-lt"/>
              </a:rPr>
              <a:t>Experiment with other optimizers like </a:t>
            </a:r>
            <a:r>
              <a:rPr kumimoji="0" lang="en-US" altLang="en-US" sz="1200" i="0" u="none" strike="noStrike" cap="none" normalizeH="0" baseline="0" dirty="0" err="1">
                <a:ln>
                  <a:noFill/>
                </a:ln>
                <a:effectLst/>
                <a:latin typeface="+mj-lt"/>
              </a:rPr>
              <a:t>AdamW</a:t>
            </a:r>
            <a:r>
              <a:rPr kumimoji="0" lang="en-US" altLang="en-US" sz="1200" i="0" u="none" strike="noStrike" cap="none" normalizeH="0" baseline="0" dirty="0">
                <a:ln>
                  <a:noFill/>
                </a:ln>
                <a:effectLst/>
                <a:latin typeface="+mj-lt"/>
              </a:rPr>
              <a:t>, RMSprop, and </a:t>
            </a:r>
            <a:r>
              <a:rPr kumimoji="0" lang="en-US" altLang="en-US" sz="1200" i="0" u="none" strike="noStrike" cap="none" normalizeH="0" baseline="0" dirty="0" err="1">
                <a:ln>
                  <a:noFill/>
                </a:ln>
                <a:effectLst/>
                <a:latin typeface="+mj-lt"/>
              </a:rPr>
              <a:t>Nadam</a:t>
            </a:r>
            <a:r>
              <a:rPr kumimoji="0" lang="en-US" altLang="en-US" sz="1200" i="0" u="none" strike="noStrike" cap="none" normalizeH="0" baseline="0" dirty="0">
                <a:ln>
                  <a:noFill/>
                </a:ln>
                <a:effectLst/>
                <a:latin typeface="+mj-lt"/>
              </a:rPr>
              <a:t>.</a:t>
            </a: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36</a:t>
            </a:fld>
            <a:endParaRPr lang="en-US" dirty="0"/>
          </a:p>
        </p:txBody>
      </p:sp>
    </p:spTree>
    <p:extLst>
      <p:ext uri="{BB962C8B-B14F-4D97-AF65-F5344CB8AC3E}">
        <p14:creationId xmlns:p14="http://schemas.microsoft.com/office/powerpoint/2010/main" val="1480871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fontAlgn="base" hangingPunct="0">
              <a:lnSpc>
                <a:spcPct val="150000"/>
              </a:lnSpc>
              <a:spcBef>
                <a:spcPct val="0"/>
              </a:spcBef>
              <a:spcAft>
                <a:spcPct val="0"/>
              </a:spcAft>
            </a:pPr>
            <a:r>
              <a:rPr lang="en-US" sz="1200" dirty="0"/>
              <a:t>🔍  </a:t>
            </a:r>
            <a:r>
              <a:rPr lang="en-GB" sz="1200" dirty="0">
                <a:ea typeface="Times New Roman"/>
                <a:cs typeface="Times New Roman"/>
                <a:sym typeface="Times New Roman"/>
              </a:rPr>
              <a:t>Designed a network to directly performs ASC from raw data. This approach is less vulnerable to the challenges of pseudo-CT synthesis.</a:t>
            </a:r>
          </a:p>
          <a:p>
            <a:pPr eaLnBrk="0" fontAlgn="base" hangingPunct="0">
              <a:lnSpc>
                <a:spcPct val="150000"/>
              </a:lnSpc>
              <a:spcBef>
                <a:spcPct val="0"/>
              </a:spcBef>
              <a:spcAft>
                <a:spcPct val="0"/>
              </a:spcAft>
            </a:pPr>
            <a:r>
              <a:rPr lang="en-US" sz="1200" dirty="0"/>
              <a:t>🔍  </a:t>
            </a:r>
            <a:r>
              <a:rPr lang="en-US" altLang="en-US" sz="1200" dirty="0"/>
              <a:t>Preformed well in different centers, making it reliable and flexible for use in clinics.</a:t>
            </a:r>
          </a:p>
          <a:p>
            <a:pPr eaLnBrk="0" fontAlgn="base" hangingPunct="0">
              <a:lnSpc>
                <a:spcPct val="150000"/>
              </a:lnSpc>
              <a:spcBef>
                <a:spcPct val="0"/>
              </a:spcBef>
              <a:spcAft>
                <a:spcPct val="0"/>
              </a:spcAft>
            </a:pPr>
            <a:r>
              <a:rPr lang="en-US" sz="1200" dirty="0"/>
              <a:t>🔍  </a:t>
            </a:r>
            <a:r>
              <a:rPr lang="en-GB" sz="1200" dirty="0">
                <a:ea typeface="Times New Roman"/>
                <a:cs typeface="Times New Roman"/>
                <a:sym typeface="Times New Roman"/>
              </a:rPr>
              <a:t>Addressed the artifact challenges, </a:t>
            </a:r>
            <a:r>
              <a:rPr lang="en-US" sz="1200" dirty="0">
                <a:ea typeface="Times New Roman"/>
                <a:cs typeface="Times New Roman"/>
                <a:sym typeface="Times New Roman"/>
              </a:rPr>
              <a:t>high </a:t>
            </a:r>
            <a:r>
              <a:rPr lang="en-GB" sz="1200" dirty="0"/>
              <a:t>capability in detecting and removing artifacts </a:t>
            </a:r>
            <a:r>
              <a:rPr lang="en-US" altLang="en-US" sz="1200" dirty="0"/>
              <a:t>in PET scans.</a:t>
            </a:r>
          </a:p>
          <a:p>
            <a:pPr eaLnBrk="0" fontAlgn="base" hangingPunct="0">
              <a:lnSpc>
                <a:spcPct val="150000"/>
              </a:lnSpc>
              <a:spcBef>
                <a:spcPct val="0"/>
              </a:spcBef>
              <a:spcAft>
                <a:spcPct val="0"/>
              </a:spcAft>
            </a:pPr>
            <a:r>
              <a:rPr lang="en-US" sz="1200" dirty="0"/>
              <a:t>🔍  </a:t>
            </a:r>
            <a:r>
              <a:rPr lang="en-US" altLang="en-US" sz="1200" dirty="0">
                <a:cs typeface="Times New Roman"/>
              </a:rPr>
              <a:t>C</a:t>
            </a:r>
            <a:r>
              <a:rPr lang="en-GB" sz="1200" dirty="0" err="1">
                <a:cs typeface="Times New Roman"/>
                <a:sym typeface="Times New Roman"/>
              </a:rPr>
              <a:t>onstructed</a:t>
            </a:r>
            <a:r>
              <a:rPr lang="en-GB" sz="1200" dirty="0">
                <a:cs typeface="Times New Roman"/>
                <a:sym typeface="Times New Roman"/>
              </a:rPr>
              <a:t> and validated a highly effective and fast quality assurance method to not only detect but to also overcome those artifacts. </a:t>
            </a:r>
          </a:p>
          <a:p>
            <a:pPr eaLnBrk="0" fontAlgn="base" hangingPunct="0">
              <a:lnSpc>
                <a:spcPct val="150000"/>
              </a:lnSpc>
              <a:spcBef>
                <a:spcPct val="0"/>
              </a:spcBef>
              <a:spcAft>
                <a:spcPct val="0"/>
              </a:spcAft>
            </a:pPr>
            <a:r>
              <a:rPr lang="en-US" sz="1200" dirty="0"/>
              <a:t>🔍  </a:t>
            </a:r>
            <a:r>
              <a:rPr lang="en-GB" sz="1200" dirty="0">
                <a:ea typeface="Times New Roman"/>
                <a:cs typeface="Times New Roman"/>
                <a:sym typeface="Times New Roman"/>
              </a:rPr>
              <a:t>Be applicable where only </a:t>
            </a:r>
            <a:r>
              <a:rPr lang="en-US" sz="1200" dirty="0"/>
              <a:t>Stand-alone PET </a:t>
            </a:r>
            <a:r>
              <a:rPr lang="en-GB" sz="1200" dirty="0">
                <a:ea typeface="Times New Roman"/>
                <a:cs typeface="Times New Roman"/>
                <a:sym typeface="Times New Roman"/>
              </a:rPr>
              <a:t>or PET/MRI systems are available.</a:t>
            </a:r>
          </a:p>
          <a:p>
            <a:pPr eaLnBrk="0" fontAlgn="base" hangingPunct="0">
              <a:lnSpc>
                <a:spcPct val="150000"/>
              </a:lnSpc>
              <a:spcBef>
                <a:spcPct val="0"/>
              </a:spcBef>
              <a:spcAft>
                <a:spcPct val="0"/>
              </a:spcAft>
            </a:pPr>
            <a:endParaRPr lang="en-GB" sz="1200" dirty="0">
              <a:cs typeface="Times New Roman"/>
            </a:endParaRP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38</a:t>
            </a:fld>
            <a:endParaRPr lang="en-US" dirty="0"/>
          </a:p>
        </p:txBody>
      </p:sp>
    </p:spTree>
    <p:extLst>
      <p:ext uri="{BB962C8B-B14F-4D97-AF65-F5344CB8AC3E}">
        <p14:creationId xmlns:p14="http://schemas.microsoft.com/office/powerpoint/2010/main" val="3188584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t>True Coincidence</a:t>
            </a:r>
          </a:p>
          <a:p>
            <a:endParaRPr lang="en-GB" sz="1200" b="1" dirty="0"/>
          </a:p>
          <a:p>
            <a:pPr marL="285750" indent="-285750">
              <a:buFont typeface="Courier New" panose="02070309020205020404" pitchFamily="49" charset="0"/>
              <a:buChar char="o"/>
            </a:pPr>
            <a:r>
              <a:rPr lang="en-GB" sz="1200" dirty="0"/>
              <a:t>One annihilation</a:t>
            </a:r>
          </a:p>
          <a:p>
            <a:pPr marL="285750" indent="-285750">
              <a:buFont typeface="Courier New" panose="02070309020205020404" pitchFamily="49" charset="0"/>
              <a:buChar char="o"/>
            </a:pPr>
            <a:r>
              <a:rPr lang="en-GB" sz="1200" dirty="0"/>
              <a:t>Straight path photons</a:t>
            </a:r>
            <a:endParaRPr lang="en-US" sz="1200" dirty="0"/>
          </a:p>
          <a:p>
            <a:r>
              <a:rPr lang="en-GB" sz="1200" b="1" dirty="0"/>
              <a:t>Scatter Coincidence</a:t>
            </a:r>
          </a:p>
          <a:p>
            <a:endParaRPr lang="en-GB" sz="1200" b="1" dirty="0"/>
          </a:p>
          <a:p>
            <a:pPr marL="285750" indent="-285750">
              <a:buFont typeface="Courier New" panose="02070309020205020404" pitchFamily="49" charset="0"/>
              <a:buChar char="o"/>
            </a:pPr>
            <a:r>
              <a:rPr lang="en-GB" sz="1200" dirty="0"/>
              <a:t>One annihilation</a:t>
            </a:r>
          </a:p>
          <a:p>
            <a:pPr marL="285750" indent="-285750">
              <a:buFont typeface="Courier New" panose="02070309020205020404" pitchFamily="49" charset="0"/>
              <a:buChar char="o"/>
            </a:pPr>
            <a:r>
              <a:rPr lang="en-GB" sz="1200" dirty="0"/>
              <a:t>Photons scatter</a:t>
            </a:r>
          </a:p>
          <a:p>
            <a:pPr marL="285750" indent="-285750">
              <a:buFont typeface="Courier New" panose="02070309020205020404" pitchFamily="49" charset="0"/>
              <a:buChar char="o"/>
            </a:pPr>
            <a:r>
              <a:rPr lang="en-GB" sz="1200" dirty="0" err="1"/>
              <a:t>Artifactual</a:t>
            </a:r>
            <a:r>
              <a:rPr lang="en-GB" sz="1200" dirty="0"/>
              <a:t> measured LOR</a:t>
            </a:r>
            <a:endParaRPr lang="en-US" sz="1200" dirty="0"/>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3</a:t>
            </a:fld>
            <a:endParaRPr lang="en-US" dirty="0"/>
          </a:p>
        </p:txBody>
      </p:sp>
    </p:spTree>
    <p:extLst>
      <p:ext uri="{BB962C8B-B14F-4D97-AF65-F5344CB8AC3E}">
        <p14:creationId xmlns:p14="http://schemas.microsoft.com/office/powerpoint/2010/main" val="1820400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MAC (Model-based Attenuation and Scatter Correction)</a:t>
            </a:r>
            <a:r>
              <a:rPr lang="en-GB" dirty="0"/>
              <a:t> </a:t>
            </a:r>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4</a:t>
            </a:fld>
            <a:endParaRPr lang="en-US" dirty="0"/>
          </a:p>
        </p:txBody>
      </p:sp>
    </p:spTree>
    <p:extLst>
      <p:ext uri="{BB962C8B-B14F-4D97-AF65-F5344CB8AC3E}">
        <p14:creationId xmlns:p14="http://schemas.microsoft.com/office/powerpoint/2010/main" val="1612979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7</a:t>
            </a:fld>
            <a:endParaRPr lang="en-US" dirty="0"/>
          </a:p>
        </p:txBody>
      </p:sp>
    </p:spTree>
    <p:extLst>
      <p:ext uri="{BB962C8B-B14F-4D97-AF65-F5344CB8AC3E}">
        <p14:creationId xmlns:p14="http://schemas.microsoft.com/office/powerpoint/2010/main" val="173201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8</a:t>
            </a:fld>
            <a:endParaRPr lang="en-US" dirty="0"/>
          </a:p>
        </p:txBody>
      </p:sp>
    </p:spTree>
    <p:extLst>
      <p:ext uri="{BB962C8B-B14F-4D97-AF65-F5344CB8AC3E}">
        <p14:creationId xmlns:p14="http://schemas.microsoft.com/office/powerpoint/2010/main" val="502016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simple workflow of our work is : we used reconstructed pet images without applying any correction as input of a neural network. And we used a </a:t>
            </a:r>
            <a:r>
              <a:rPr lang="en-GB" dirty="0" err="1"/>
              <a:t>ct</a:t>
            </a:r>
            <a:r>
              <a:rPr lang="en-GB" dirty="0"/>
              <a:t> based corrected version of </a:t>
            </a:r>
            <a:r>
              <a:rPr lang="en-GB" dirty="0" err="1"/>
              <a:t>imput</a:t>
            </a:r>
            <a:r>
              <a:rPr lang="en-GB" dirty="0"/>
              <a:t> images as our target.</a:t>
            </a:r>
            <a:br>
              <a:rPr lang="en-GB" dirty="0"/>
            </a:br>
            <a:r>
              <a:rPr lang="en-GB" dirty="0"/>
              <a:t>From now on we named out </a:t>
            </a:r>
            <a:r>
              <a:rPr lang="en-GB" dirty="0" err="1"/>
              <a:t>imput</a:t>
            </a:r>
            <a:r>
              <a:rPr lang="en-GB" dirty="0"/>
              <a:t> </a:t>
            </a:r>
            <a:r>
              <a:rPr lang="en-GB" dirty="0" err="1"/>
              <a:t>nac</a:t>
            </a:r>
            <a:r>
              <a:rPr lang="en-GB" dirty="0"/>
              <a:t> and the target of the model or rather ground truth as mac.</a:t>
            </a:r>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11</a:t>
            </a:fld>
            <a:endParaRPr lang="en-US" dirty="0"/>
          </a:p>
        </p:txBody>
      </p:sp>
    </p:spTree>
    <p:extLst>
      <p:ext uri="{BB962C8B-B14F-4D97-AF65-F5344CB8AC3E}">
        <p14:creationId xmlns:p14="http://schemas.microsoft.com/office/powerpoint/2010/main" val="4277916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simple workflow of our work is : we used reconstructed pet images without applying any correction as input of a neural network. And we used a </a:t>
            </a:r>
            <a:r>
              <a:rPr lang="en-GB" dirty="0" err="1"/>
              <a:t>ct</a:t>
            </a:r>
            <a:r>
              <a:rPr lang="en-GB" dirty="0"/>
              <a:t> based corrected version of </a:t>
            </a:r>
            <a:r>
              <a:rPr lang="en-GB" dirty="0" err="1"/>
              <a:t>imput</a:t>
            </a:r>
            <a:r>
              <a:rPr lang="en-GB" dirty="0"/>
              <a:t> images as our target.</a:t>
            </a:r>
            <a:br>
              <a:rPr lang="en-GB" dirty="0"/>
            </a:br>
            <a:r>
              <a:rPr lang="en-GB" dirty="0"/>
              <a:t>From now on we named out </a:t>
            </a:r>
            <a:r>
              <a:rPr lang="en-GB" dirty="0" err="1"/>
              <a:t>imput</a:t>
            </a:r>
            <a:r>
              <a:rPr lang="en-GB" dirty="0"/>
              <a:t> </a:t>
            </a:r>
            <a:r>
              <a:rPr lang="en-GB" dirty="0" err="1"/>
              <a:t>nac</a:t>
            </a:r>
            <a:r>
              <a:rPr lang="en-GB" dirty="0"/>
              <a:t> and the target of the model or rather ground truth as mac.</a:t>
            </a:r>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12</a:t>
            </a:fld>
            <a:endParaRPr lang="en-US" dirty="0"/>
          </a:p>
        </p:txBody>
      </p:sp>
    </p:spTree>
    <p:extLst>
      <p:ext uri="{BB962C8B-B14F-4D97-AF65-F5344CB8AC3E}">
        <p14:creationId xmlns:p14="http://schemas.microsoft.com/office/powerpoint/2010/main" val="45331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21</a:t>
            </a:fld>
            <a:endParaRPr lang="en-US" dirty="0"/>
          </a:p>
        </p:txBody>
      </p:sp>
    </p:spTree>
    <p:extLst>
      <p:ext uri="{BB962C8B-B14F-4D97-AF65-F5344CB8AC3E}">
        <p14:creationId xmlns:p14="http://schemas.microsoft.com/office/powerpoint/2010/main" val="260508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ME, ADCM shows overestimated and TLMC shows </a:t>
            </a:r>
            <a:r>
              <a:rPr lang="en-GB" dirty="0" err="1"/>
              <a:t>understination</a:t>
            </a:r>
            <a:r>
              <a:rPr lang="en-GB" dirty="0"/>
              <a:t>,</a:t>
            </a:r>
          </a:p>
          <a:p>
            <a:r>
              <a:rPr lang="en-GB" dirty="0"/>
              <a:t>For RE, RMSE TLMC shows lower values.</a:t>
            </a:r>
          </a:p>
          <a:p>
            <a:r>
              <a:rPr lang="en-GB" dirty="0"/>
              <a:t>About PSNR and SSI, ADCM shows more stability and constant parameters regarding TL-MC.</a:t>
            </a:r>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23</a:t>
            </a:fld>
            <a:endParaRPr lang="en-US" dirty="0"/>
          </a:p>
        </p:txBody>
      </p:sp>
    </p:spTree>
    <p:extLst>
      <p:ext uri="{BB962C8B-B14F-4D97-AF65-F5344CB8AC3E}">
        <p14:creationId xmlns:p14="http://schemas.microsoft.com/office/powerpoint/2010/main" val="936127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rgbClr val="FFC000"/>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GB"/>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2" name="Rectangle 1">
            <a:extLst>
              <a:ext uri="{FF2B5EF4-FFF2-40B4-BE49-F238E27FC236}">
                <a16:creationId xmlns:a16="http://schemas.microsoft.com/office/drawing/2014/main" id="{67BA0C10-4924-BB33-A685-616DDCEC8644}"/>
              </a:ext>
            </a:extLst>
          </p:cNvPr>
          <p:cNvSpPr/>
          <p:nvPr userDrawn="1"/>
        </p:nvSpPr>
        <p:spPr>
          <a:xfrm>
            <a:off x="434179" y="548641"/>
            <a:ext cx="188686" cy="1179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511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GB"/>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GB"/>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GB"/>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GB"/>
              <a:t>Click icon to add picture</a:t>
            </a:r>
            <a:endParaRPr lang="en-US" dirty="0"/>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GB"/>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GB"/>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GB"/>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GB"/>
              <a:t>Click icon to add picture</a:t>
            </a:r>
            <a:endParaRPr lang="en-US" dirty="0"/>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GB"/>
              <a:t>Click icon to add picture</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GB"/>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GB"/>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GB"/>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GB"/>
              <a:t>Click to edit Master title style</a:t>
            </a:r>
            <a:endParaRPr lang="en-US" dirty="0"/>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pic>
        <p:nvPicPr>
          <p:cNvPr id="3" name="Picture 2" descr="A map of the world">
            <a:extLst>
              <a:ext uri="{FF2B5EF4-FFF2-40B4-BE49-F238E27FC236}">
                <a16:creationId xmlns:a16="http://schemas.microsoft.com/office/drawing/2014/main" id="{7A6E687D-8E24-8B46-F7FA-309FD85B7E0C}"/>
              </a:ext>
            </a:extLst>
          </p:cNvPr>
          <p:cNvPicPr>
            <a:picLocks noChangeAspect="1"/>
          </p:cNvPicPr>
          <p:nvPr userDrawn="1"/>
        </p:nvPicPr>
        <p:blipFill rotWithShape="1">
          <a:blip r:embed="rId2">
            <a:duotone>
              <a:schemeClr val="bg2">
                <a:shade val="45000"/>
                <a:satMod val="135000"/>
              </a:schemeClr>
              <a:prstClr val="white"/>
            </a:duotone>
            <a:alphaModFix amt="50000"/>
          </a:blip>
          <a:srcRect l="-1063" t="5505" r="76604" b="16988"/>
          <a:stretch/>
        </p:blipFill>
        <p:spPr>
          <a:xfrm rot="5400000">
            <a:off x="-149716" y="4565978"/>
            <a:ext cx="1192812" cy="3373826"/>
          </a:xfrm>
          <a:prstGeom prst="rect">
            <a:avLst/>
          </a:prstGeom>
        </p:spPr>
      </p:pic>
      <p:sp>
        <p:nvSpPr>
          <p:cNvPr id="7" name="Rectangle 6">
            <a:extLst>
              <a:ext uri="{FF2B5EF4-FFF2-40B4-BE49-F238E27FC236}">
                <a16:creationId xmlns:a16="http://schemas.microsoft.com/office/drawing/2014/main" id="{CE9AFDA0-E86E-CDC7-47DD-2E040F059CA5}"/>
              </a:ext>
            </a:extLst>
          </p:cNvPr>
          <p:cNvSpPr/>
          <p:nvPr userDrawn="1"/>
        </p:nvSpPr>
        <p:spPr>
          <a:xfrm>
            <a:off x="434179" y="548641"/>
            <a:ext cx="188686" cy="1179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0994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duotone>
              <a:schemeClr val="bg2">
                <a:shade val="45000"/>
                <a:satMod val="135000"/>
              </a:schemeClr>
              <a:prstClr val="white"/>
            </a:duotone>
            <a:alphaModFix amt="35000"/>
          </a:blip>
          <a:srcRect l="68441" r="143" b="8205"/>
          <a:stretch/>
        </p:blipFill>
        <p:spPr>
          <a:xfrm rot="5400000">
            <a:off x="1782088" y="-1782089"/>
            <a:ext cx="2216424" cy="5780604"/>
          </a:xfrm>
          <a:prstGeom prst="rect">
            <a:avLst/>
          </a:prstGeom>
        </p:spPr>
      </p:pic>
    </p:spTree>
    <p:extLst>
      <p:ext uri="{BB962C8B-B14F-4D97-AF65-F5344CB8AC3E}">
        <p14:creationId xmlns:p14="http://schemas.microsoft.com/office/powerpoint/2010/main" val="40603778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duotone>
              <a:schemeClr val="bg2">
                <a:shade val="45000"/>
                <a:satMod val="135000"/>
              </a:schemeClr>
              <a:prstClr val="white"/>
            </a:duotone>
            <a:alphaModFix amt="35000"/>
          </a:blip>
          <a:srcRect l="68441" r="143" b="8205"/>
          <a:stretch/>
        </p:blipFill>
        <p:spPr>
          <a:xfrm rot="5400000">
            <a:off x="1782088" y="-1782089"/>
            <a:ext cx="2216424" cy="5780604"/>
          </a:xfrm>
          <a:prstGeom prst="rect">
            <a:avLst/>
          </a:prstGeom>
        </p:spPr>
      </p:pic>
      <p:sp>
        <p:nvSpPr>
          <p:cNvPr id="10" name="Rectangle 9">
            <a:extLst>
              <a:ext uri="{FF2B5EF4-FFF2-40B4-BE49-F238E27FC236}">
                <a16:creationId xmlns:a16="http://schemas.microsoft.com/office/drawing/2014/main" id="{C6AD1DC2-7B55-3C9C-EC24-942A6313E956}"/>
              </a:ext>
            </a:extLst>
          </p:cNvPr>
          <p:cNvSpPr/>
          <p:nvPr userDrawn="1"/>
        </p:nvSpPr>
        <p:spPr>
          <a:xfrm>
            <a:off x="0" y="3376602"/>
            <a:ext cx="9382538"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9592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B4EF8E-112F-82EC-A2CF-41A98C82B39F}"/>
              </a:ext>
            </a:extLst>
          </p:cNvPr>
          <p:cNvSpPr>
            <a:spLocks noGrp="1"/>
          </p:cNvSpPr>
          <p:nvPr>
            <p:ph type="sldNum" sz="quarter" idx="10"/>
          </p:nvPr>
        </p:nvSpPr>
        <p:spPr/>
        <p:txBody>
          <a:bodyPr/>
          <a:lstStyle/>
          <a:p>
            <a:fld id="{A65A5C87-DF58-40C8-B092-1DE63DB4547E}" type="slidenum">
              <a:rPr lang="en-US" smtClean="0"/>
              <a:t>‹#›</a:t>
            </a:fld>
            <a:endParaRPr lang="en-US" dirty="0"/>
          </a:p>
        </p:txBody>
      </p:sp>
      <p:pic>
        <p:nvPicPr>
          <p:cNvPr id="4" name="Picture 3" descr="A map of the world">
            <a:extLst>
              <a:ext uri="{FF2B5EF4-FFF2-40B4-BE49-F238E27FC236}">
                <a16:creationId xmlns:a16="http://schemas.microsoft.com/office/drawing/2014/main" id="{E7400766-03D7-541D-02D3-400730870F87}"/>
              </a:ext>
            </a:extLst>
          </p:cNvPr>
          <p:cNvPicPr>
            <a:picLocks noChangeAspect="1"/>
          </p:cNvPicPr>
          <p:nvPr userDrawn="1"/>
        </p:nvPicPr>
        <p:blipFill rotWithShape="1">
          <a:blip r:embed="rId2">
            <a:duotone>
              <a:schemeClr val="bg2">
                <a:shade val="45000"/>
                <a:satMod val="135000"/>
              </a:schemeClr>
              <a:prstClr val="white"/>
            </a:duotone>
            <a:alphaModFix amt="20000"/>
          </a:blip>
          <a:srcRect l="-1063" t="5505" r="76604" b="16988"/>
          <a:stretch/>
        </p:blipFill>
        <p:spPr>
          <a:xfrm rot="5400000">
            <a:off x="-149716" y="4565978"/>
            <a:ext cx="1192812" cy="3373826"/>
          </a:xfrm>
          <a:prstGeom prst="rect">
            <a:avLst/>
          </a:prstGeom>
        </p:spPr>
      </p:pic>
    </p:spTree>
    <p:extLst>
      <p:ext uri="{BB962C8B-B14F-4D97-AF65-F5344CB8AC3E}">
        <p14:creationId xmlns:p14="http://schemas.microsoft.com/office/powerpoint/2010/main" val="303880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alphaModFix/>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colorTemperature colorTemp="11200"/>
                    </a14:imgEffect>
                    <a14:imgEffect>
                      <a14:saturation sat="33000"/>
                    </a14:imgEffect>
                  </a14:imgLayer>
                </a14:imgProps>
              </a:ext>
            </a:extLst>
          </a:blip>
          <a:srcRect l="51253" r="144" b="8205"/>
          <a:stretch/>
        </p:blipFill>
        <p:spPr>
          <a:xfrm rot="16200000">
            <a:off x="9995936" y="4653622"/>
            <a:ext cx="1595611" cy="2689879"/>
          </a:xfrm>
          <a:prstGeom prst="rect">
            <a:avLst/>
          </a:prstGeom>
          <a:noFill/>
          <a:ln>
            <a:noFill/>
          </a:ln>
          <a:effectLst/>
        </p:spPr>
      </p:pic>
    </p:spTree>
    <p:extLst>
      <p:ext uri="{BB962C8B-B14F-4D97-AF65-F5344CB8AC3E}">
        <p14:creationId xmlns:p14="http://schemas.microsoft.com/office/powerpoint/2010/main" val="1693883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GB"/>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GB"/>
              <a:t>Click icon to add picture</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alphaModFix amt="50000"/>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colorTemperature colorTemp="11200"/>
                    </a14:imgEffect>
                    <a14:imgEffect>
                      <a14:saturation sat="33000"/>
                    </a14:imgEffect>
                  </a14:imgLayer>
                </a14:imgProps>
              </a:ext>
            </a:extLst>
          </a:blip>
          <a:srcRect l="47956" r="145" b="2458"/>
          <a:stretch/>
        </p:blipFill>
        <p:spPr>
          <a:xfrm rot="16200000">
            <a:off x="10081186" y="4669504"/>
            <a:ext cx="1603441" cy="2689878"/>
          </a:xfrm>
          <a:prstGeom prst="rect">
            <a:avLst/>
          </a:prstGeom>
          <a:noFill/>
          <a:ln>
            <a:noFill/>
          </a:ln>
          <a:effectLst/>
        </p:spPr>
      </p:pic>
    </p:spTree>
    <p:extLst>
      <p:ext uri="{BB962C8B-B14F-4D97-AF65-F5344CB8AC3E}">
        <p14:creationId xmlns:p14="http://schemas.microsoft.com/office/powerpoint/2010/main" val="1015555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GB"/>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GB"/>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GB"/>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GB"/>
              <a:t>Click icon to add picture</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rgbClr val="FFC000"/>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5">
            <a:extLst>
              <a:ext uri="{FF2B5EF4-FFF2-40B4-BE49-F238E27FC236}">
                <a16:creationId xmlns:a16="http://schemas.microsoft.com/office/drawing/2014/main" id="{47CD0A69-1FBB-28D2-7BD0-FA8F79EEA9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3200" b="0">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sp>
        <p:nvSpPr>
          <p:cNvPr id="5" name="Rectangle 4">
            <a:extLst>
              <a:ext uri="{FF2B5EF4-FFF2-40B4-BE49-F238E27FC236}">
                <a16:creationId xmlns:a16="http://schemas.microsoft.com/office/drawing/2014/main" id="{4686D39F-073F-6712-7263-7CFCEF9A9C91}"/>
              </a:ext>
            </a:extLst>
          </p:cNvPr>
          <p:cNvSpPr/>
          <p:nvPr userDrawn="1"/>
        </p:nvSpPr>
        <p:spPr>
          <a:xfrm>
            <a:off x="676080" y="-1"/>
            <a:ext cx="207264" cy="13000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sp>
        <p:nvSpPr>
          <p:cNvPr id="5" name="Rectangle 4">
            <a:extLst>
              <a:ext uri="{FF2B5EF4-FFF2-40B4-BE49-F238E27FC236}">
                <a16:creationId xmlns:a16="http://schemas.microsoft.com/office/drawing/2014/main" id="{4686D39F-073F-6712-7263-7CFCEF9A9C91}"/>
              </a:ext>
            </a:extLst>
          </p:cNvPr>
          <p:cNvSpPr/>
          <p:nvPr userDrawn="1"/>
        </p:nvSpPr>
        <p:spPr>
          <a:xfrm>
            <a:off x="434179" y="548641"/>
            <a:ext cx="188686" cy="1179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211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pic>
        <p:nvPicPr>
          <p:cNvPr id="68" name="Picture 67" descr="A map of the world">
            <a:extLst>
              <a:ext uri="{FF2B5EF4-FFF2-40B4-BE49-F238E27FC236}">
                <a16:creationId xmlns:a16="http://schemas.microsoft.com/office/drawing/2014/main" id="{2F072777-FA22-822C-DE50-F326DAFB3606}"/>
              </a:ext>
            </a:extLst>
          </p:cNvPr>
          <p:cNvPicPr>
            <a:picLocks noChangeAspect="1"/>
          </p:cNvPicPr>
          <p:nvPr userDrawn="1"/>
        </p:nvPicPr>
        <p:blipFill rotWithShape="1">
          <a:blip r:embed="rId2">
            <a:duotone>
              <a:schemeClr val="bg2">
                <a:shade val="45000"/>
                <a:satMod val="135000"/>
              </a:schemeClr>
              <a:prstClr val="white"/>
            </a:duotone>
            <a:alphaModFix amt="50000"/>
          </a:blip>
          <a:srcRect l="75541" t="22493"/>
          <a:stretch/>
        </p:blipFill>
        <p:spPr>
          <a:xfrm rot="5400000">
            <a:off x="9908683" y="-1090507"/>
            <a:ext cx="1192812" cy="3373826"/>
          </a:xfrm>
          <a:prstGeom prst="rect">
            <a:avLst/>
          </a:prstGeom>
        </p:spPr>
      </p:pic>
      <p:sp>
        <p:nvSpPr>
          <p:cNvPr id="2" name="Title 1">
            <a:extLst>
              <a:ext uri="{FF2B5EF4-FFF2-40B4-BE49-F238E27FC236}">
                <a16:creationId xmlns:a16="http://schemas.microsoft.com/office/drawing/2014/main" id="{ED74C262-1815-581A-BC83-05ABFB182FC1}"/>
              </a:ext>
            </a:extLst>
          </p:cNvPr>
          <p:cNvSpPr>
            <a:spLocks noGrp="1"/>
          </p:cNvSpPr>
          <p:nvPr>
            <p:ph type="title"/>
          </p:nvPr>
        </p:nvSpPr>
        <p:spPr>
          <a:xfrm>
            <a:off x="1115568" y="548640"/>
            <a:ext cx="10168128" cy="1179576"/>
          </a:xfrm>
        </p:spPr>
        <p:txBody>
          <a:bodyPr>
            <a:normAutofit/>
          </a:bodyPr>
          <a:lstStyle>
            <a:lvl1pPr algn="l" defTabSz="914400" rtl="0" eaLnBrk="1" latinLnBrk="0" hangingPunct="1">
              <a:lnSpc>
                <a:spcPct val="90000"/>
              </a:lnSpc>
              <a:spcBef>
                <a:spcPct val="0"/>
              </a:spcBef>
              <a:buNone/>
              <a:defRPr lang="en-US" sz="3600" kern="1200" dirty="0">
                <a:solidFill>
                  <a:schemeClr val="tx1"/>
                </a:solidFill>
                <a:latin typeface="Arial" panose="020B0604020202020204" pitchFamily="34" charset="0"/>
                <a:ea typeface="+mj-ea"/>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4244522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pic>
        <p:nvPicPr>
          <p:cNvPr id="68" name="Picture 67" descr="A map of the world">
            <a:extLst>
              <a:ext uri="{FF2B5EF4-FFF2-40B4-BE49-F238E27FC236}">
                <a16:creationId xmlns:a16="http://schemas.microsoft.com/office/drawing/2014/main" id="{2F072777-FA22-822C-DE50-F326DAFB3606}"/>
              </a:ext>
            </a:extLst>
          </p:cNvPr>
          <p:cNvPicPr>
            <a:picLocks noChangeAspect="1"/>
          </p:cNvPicPr>
          <p:nvPr userDrawn="1"/>
        </p:nvPicPr>
        <p:blipFill rotWithShape="1">
          <a:blip r:embed="rId2">
            <a:duotone>
              <a:schemeClr val="bg2">
                <a:shade val="45000"/>
                <a:satMod val="135000"/>
              </a:schemeClr>
              <a:prstClr val="white"/>
            </a:duotone>
            <a:alphaModFix amt="50000"/>
          </a:blip>
          <a:srcRect l="75541" t="22493"/>
          <a:stretch/>
        </p:blipFill>
        <p:spPr>
          <a:xfrm rot="5400000">
            <a:off x="9908683" y="-1090507"/>
            <a:ext cx="1192812" cy="3373826"/>
          </a:xfrm>
          <a:prstGeom prst="rect">
            <a:avLst/>
          </a:prstGeom>
        </p:spPr>
      </p:pic>
      <p:sp>
        <p:nvSpPr>
          <p:cNvPr id="6" name="TextBox 5">
            <a:extLst>
              <a:ext uri="{FF2B5EF4-FFF2-40B4-BE49-F238E27FC236}">
                <a16:creationId xmlns:a16="http://schemas.microsoft.com/office/drawing/2014/main" id="{A3ECB290-9F4E-B279-0188-EB67A8CC8C67}"/>
              </a:ext>
            </a:extLst>
          </p:cNvPr>
          <p:cNvSpPr txBox="1"/>
          <p:nvPr userDrawn="1"/>
        </p:nvSpPr>
        <p:spPr>
          <a:xfrm>
            <a:off x="921657" y="2123684"/>
            <a:ext cx="10362039" cy="338554"/>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	         NAC	              MAC		       DL		      Difference</a:t>
            </a:r>
            <a:endParaRPr lang="en-US" sz="1600" dirty="0">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58FDF3AE-E199-4A73-98C5-ADD0AA16FD68}"/>
              </a:ext>
            </a:extLst>
          </p:cNvPr>
          <p:cNvSpPr>
            <a:spLocks noGrp="1"/>
          </p:cNvSpPr>
          <p:nvPr>
            <p:ph type="title"/>
          </p:nvPr>
        </p:nvSpPr>
        <p:spPr>
          <a:xfrm>
            <a:off x="1115568" y="548640"/>
            <a:ext cx="10168128" cy="1179576"/>
          </a:xfrm>
        </p:spPr>
        <p:txBody>
          <a:bodyPr>
            <a:normAutofit/>
          </a:bodyPr>
          <a:lstStyle>
            <a:lvl1pPr algn="l" defTabSz="914400" rtl="0" eaLnBrk="1" latinLnBrk="0" hangingPunct="1">
              <a:lnSpc>
                <a:spcPct val="90000"/>
              </a:lnSpc>
              <a:spcBef>
                <a:spcPct val="0"/>
              </a:spcBef>
              <a:buNone/>
              <a:defRPr lang="en-US" sz="3600" kern="1200" dirty="0">
                <a:solidFill>
                  <a:schemeClr val="tx1"/>
                </a:solidFill>
                <a:latin typeface="Arial" panose="020B0604020202020204" pitchFamily="34" charset="0"/>
                <a:ea typeface="+mj-ea"/>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1007130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1_Quote">
    <p:bg>
      <p:bgPr>
        <a:solidFill>
          <a:srgbClr val="3E0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b="1">
                <a:solidFill>
                  <a:schemeClr val="bg1"/>
                </a:solidFill>
                <a:latin typeface="+mj-lt"/>
              </a:defRPr>
            </a:lvl1pPr>
          </a:lstStyle>
          <a:p>
            <a:r>
              <a:rPr lang="en-GB" dirty="0"/>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rgbClr val="FFC000"/>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lvl1pPr>
              <a:defRPr>
                <a:solidFill>
                  <a:schemeClr val="bg1">
                    <a:lumMod val="85000"/>
                  </a:schemeClr>
                </a:solidFill>
              </a:defRPr>
            </a:lvl1pPr>
          </a:lstStyle>
          <a:p>
            <a:fld id="{A65A5C87-DF58-40C8-B092-1DE63DB4547E}" type="slidenum">
              <a:rPr lang="en-US" smtClean="0"/>
              <a:pPr/>
              <a:t>‹#›</a:t>
            </a:fld>
            <a:endParaRPr lang="en-US" dirty="0"/>
          </a:p>
        </p:txBody>
      </p:sp>
      <p:pic>
        <p:nvPicPr>
          <p:cNvPr id="68" name="Picture 67" descr="A map of the world">
            <a:extLst>
              <a:ext uri="{FF2B5EF4-FFF2-40B4-BE49-F238E27FC236}">
                <a16:creationId xmlns:a16="http://schemas.microsoft.com/office/drawing/2014/main" id="{2F072777-FA22-822C-DE50-F326DAFB3606}"/>
              </a:ext>
            </a:extLst>
          </p:cNvPr>
          <p:cNvPicPr>
            <a:picLocks noChangeAspect="1"/>
          </p:cNvPicPr>
          <p:nvPr userDrawn="1"/>
        </p:nvPicPr>
        <p:blipFill rotWithShape="1">
          <a:blip r:embed="rId2">
            <a:duotone>
              <a:schemeClr val="bg2">
                <a:shade val="45000"/>
                <a:satMod val="135000"/>
              </a:schemeClr>
              <a:prstClr val="white"/>
            </a:duotone>
            <a:alphaModFix amt="50000"/>
          </a:blip>
          <a:srcRect l="75541" t="22493"/>
          <a:stretch/>
        </p:blipFill>
        <p:spPr>
          <a:xfrm rot="5400000">
            <a:off x="9908683" y="-1090507"/>
            <a:ext cx="1192812" cy="3373826"/>
          </a:xfrm>
          <a:prstGeom prst="rect">
            <a:avLst/>
          </a:prstGeom>
        </p:spPr>
      </p:pic>
    </p:spTree>
    <p:extLst>
      <p:ext uri="{BB962C8B-B14F-4D97-AF65-F5344CB8AC3E}">
        <p14:creationId xmlns:p14="http://schemas.microsoft.com/office/powerpoint/2010/main" val="476873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43" r:id="rId6"/>
    <p:sldLayoutId id="2147483732" r:id="rId7"/>
    <p:sldLayoutId id="2147483742" r:id="rId8"/>
    <p:sldLayoutId id="2147483739" r:id="rId9"/>
    <p:sldLayoutId id="2147483736" r:id="rId10"/>
    <p:sldLayoutId id="2147483725" r:id="rId11"/>
    <p:sldLayoutId id="2147483733" r:id="rId12"/>
    <p:sldLayoutId id="2147483734" r:id="rId13"/>
    <p:sldLayoutId id="2147483735" r:id="rId14"/>
    <p:sldLayoutId id="2147483726" r:id="rId15"/>
    <p:sldLayoutId id="2147483727" r:id="rId16"/>
    <p:sldLayoutId id="2147483741" r:id="rId17"/>
    <p:sldLayoutId id="2147483740" r:id="rId18"/>
    <p:sldLayoutId id="2147483737" r:id="rId19"/>
    <p:sldLayoutId id="2147483738" r:id="rId20"/>
    <p:sldLayoutId id="2147483728" r:id="rId21"/>
    <p:sldLayoutId id="2147483729" r:id="rId2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9.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0255"/>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D9E8FDB-60EE-45AE-BB89-9A561A61C2AC}"/>
              </a:ext>
            </a:extLst>
          </p:cNvPr>
          <p:cNvSpPr>
            <a:spLocks noGrp="1"/>
          </p:cNvSpPr>
          <p:nvPr>
            <p:ph type="subTitle" idx="4294967295"/>
          </p:nvPr>
        </p:nvSpPr>
        <p:spPr>
          <a:xfrm>
            <a:off x="1472992" y="1057431"/>
            <a:ext cx="7937144" cy="4381192"/>
          </a:xfrm>
          <a:noFill/>
          <a:ln>
            <a:noFill/>
          </a:ln>
        </p:spPr>
        <p:txBody>
          <a:bodyPr>
            <a:normAutofit fontScale="85000" lnSpcReduction="10000"/>
          </a:bodyPr>
          <a:lstStyle/>
          <a:p>
            <a:pPr algn="l"/>
            <a:endParaRPr lang="en-GB" dirty="0">
              <a:solidFill>
                <a:schemeClr val="tx1"/>
              </a:solidFill>
              <a:latin typeface="Arial" panose="020B0604020202020204" pitchFamily="34" charset="0"/>
              <a:cs typeface="Arial" panose="020B0604020202020204" pitchFamily="34" charset="0"/>
            </a:endParaRPr>
          </a:p>
          <a:p>
            <a:pPr marL="0" indent="0" algn="l">
              <a:lnSpc>
                <a:spcPct val="170000"/>
              </a:lnSpc>
              <a:buNone/>
            </a:pPr>
            <a:r>
              <a:rPr lang="en-GB" sz="3000" b="1" dirty="0">
                <a:solidFill>
                  <a:srgbClr val="7030A0"/>
                </a:solidFill>
                <a:latin typeface="Arial" panose="020B0604020202020204" pitchFamily="34" charset="0"/>
                <a:cs typeface="Arial" panose="020B0604020202020204" pitchFamily="34" charset="0"/>
              </a:rPr>
              <a:t>Deep Learning-Based PET Image Correction Toward Quantitative Imaging</a:t>
            </a:r>
          </a:p>
          <a:p>
            <a:pPr algn="l"/>
            <a:endParaRPr lang="en-GB" dirty="0">
              <a:latin typeface="Arial" panose="020B0604020202020204" pitchFamily="34" charset="0"/>
              <a:cs typeface="Arial" panose="020B0604020202020204" pitchFamily="34" charset="0"/>
            </a:endParaRPr>
          </a:p>
          <a:p>
            <a:pPr marL="0" indent="0" algn="l">
              <a:buNone/>
            </a:pPr>
            <a:r>
              <a:rPr lang="en-GB" sz="2400" dirty="0">
                <a:latin typeface="Arial" panose="020B0604020202020204" pitchFamily="34" charset="0"/>
                <a:cs typeface="Arial" panose="020B0604020202020204" pitchFamily="34" charset="0"/>
              </a:rPr>
              <a:t>Presenter: Sama Shahpouri</a:t>
            </a:r>
          </a:p>
          <a:p>
            <a:pPr marL="0" indent="0" algn="l">
              <a:buNone/>
            </a:pPr>
            <a:r>
              <a:rPr lang="en-GB" sz="2400" dirty="0">
                <a:latin typeface="Arial" panose="020B0604020202020204" pitchFamily="34" charset="0"/>
                <a:cs typeface="Arial" panose="020B0604020202020204" pitchFamily="34" charset="0"/>
              </a:rPr>
              <a:t>Study : Data Science for Life Science</a:t>
            </a:r>
          </a:p>
          <a:p>
            <a:pPr marL="0" indent="0" algn="l">
              <a:buNone/>
            </a:pPr>
            <a:r>
              <a:rPr lang="en-GB" sz="2400" dirty="0">
                <a:latin typeface="Arial" panose="020B0604020202020204" pitchFamily="34" charset="0"/>
                <a:cs typeface="Arial" panose="020B0604020202020204" pitchFamily="34" charset="0"/>
              </a:rPr>
              <a:t>Institute: Hanze University of Applied Sciences, Institute of Life Science &amp; Technology</a:t>
            </a:r>
          </a:p>
          <a:p>
            <a:pPr marL="0" indent="0" algn="l">
              <a:buNone/>
            </a:pPr>
            <a:r>
              <a:rPr lang="en-GB" sz="2400" dirty="0">
                <a:latin typeface="Arial" panose="020B0604020202020204" pitchFamily="34" charset="0"/>
                <a:cs typeface="Arial" panose="020B0604020202020204" pitchFamily="34" charset="0"/>
              </a:rPr>
              <a:t>Supervisors: </a:t>
            </a:r>
            <a:r>
              <a:rPr lang="en-GB" sz="2400" dirty="0" err="1">
                <a:latin typeface="Arial" panose="020B0604020202020204" pitchFamily="34" charset="0"/>
                <a:cs typeface="Arial" panose="020B0604020202020204" pitchFamily="34" charset="0"/>
              </a:rPr>
              <a:t>Dr.</a:t>
            </a:r>
            <a:r>
              <a:rPr lang="en-GB" sz="2400" dirty="0">
                <a:latin typeface="Arial" panose="020B0604020202020204" pitchFamily="34" charset="0"/>
                <a:cs typeface="Arial" panose="020B0604020202020204" pitchFamily="34" charset="0"/>
              </a:rPr>
              <a:t> Isaac Shiri, </a:t>
            </a:r>
            <a:r>
              <a:rPr lang="en-GB" sz="2400" dirty="0" err="1">
                <a:latin typeface="Arial" panose="020B0604020202020204" pitchFamily="34" charset="0"/>
                <a:cs typeface="Arial" panose="020B0604020202020204" pitchFamily="34" charset="0"/>
              </a:rPr>
              <a:t>Dr.</a:t>
            </a:r>
            <a:r>
              <a:rPr lang="en-GB" sz="2400" dirty="0">
                <a:latin typeface="Arial" panose="020B0604020202020204" pitchFamily="34" charset="0"/>
                <a:cs typeface="Arial" panose="020B0604020202020204" pitchFamily="34" charset="0"/>
              </a:rPr>
              <a:t> Dave Landers, </a:t>
            </a:r>
            <a:r>
              <a:rPr lang="en-GB" sz="2400" dirty="0" err="1">
                <a:latin typeface="Arial" panose="020B0604020202020204" pitchFamily="34" charset="0"/>
                <a:cs typeface="Arial" panose="020B0604020202020204" pitchFamily="34" charset="0"/>
              </a:rPr>
              <a:t>Dr.</a:t>
            </a:r>
            <a:r>
              <a:rPr lang="en-GB" sz="2400" dirty="0">
                <a:latin typeface="Arial" panose="020B0604020202020204" pitchFamily="34" charset="0"/>
                <a:cs typeface="Arial" panose="020B0604020202020204" pitchFamily="34" charset="0"/>
              </a:rPr>
              <a:t> Gijs van </a:t>
            </a:r>
            <a:r>
              <a:rPr lang="en-GB" sz="2400" dirty="0" err="1">
                <a:latin typeface="Arial" panose="020B0604020202020204" pitchFamily="34" charset="0"/>
                <a:cs typeface="Arial" panose="020B0604020202020204" pitchFamily="34" charset="0"/>
              </a:rPr>
              <a:t>der</a:t>
            </a:r>
            <a:r>
              <a:rPr lang="en-GB" sz="2400" dirty="0" err="1">
                <a:solidFill>
                  <a:schemeClr val="bg1"/>
                </a:solidFill>
                <a:latin typeface="Arial" panose="020B0604020202020204" pitchFamily="34" charset="0"/>
                <a:cs typeface="Arial" panose="020B0604020202020204" pitchFamily="34" charset="0"/>
              </a:rPr>
              <a:t>hot</a:t>
            </a:r>
            <a:endParaRPr lang="en-GB" sz="2400" dirty="0">
              <a:solidFill>
                <a:schemeClr val="bg1"/>
              </a:solidFill>
              <a:latin typeface="Arial" panose="020B0604020202020204" pitchFamily="34" charset="0"/>
              <a:cs typeface="Arial" panose="020B0604020202020204" pitchFamily="34" charset="0"/>
            </a:endParaRPr>
          </a:p>
          <a:p>
            <a:pPr algn="l"/>
            <a:endParaRPr lang="en-GB" dirty="0">
              <a:solidFill>
                <a:schemeClr val="tx1"/>
              </a:solidFill>
              <a:latin typeface="Arial" panose="020B0604020202020204" pitchFamily="34" charset="0"/>
              <a:cs typeface="Arial" panose="020B0604020202020204" pitchFamily="34" charset="0"/>
            </a:endParaRPr>
          </a:p>
        </p:txBody>
      </p:sp>
      <p:sp>
        <p:nvSpPr>
          <p:cNvPr id="7" name="Date Placeholder 3">
            <a:extLst>
              <a:ext uri="{FF2B5EF4-FFF2-40B4-BE49-F238E27FC236}">
                <a16:creationId xmlns:a16="http://schemas.microsoft.com/office/drawing/2014/main" id="{D5A21C9E-2553-6BBB-447B-88F19EB97A11}"/>
              </a:ext>
            </a:extLst>
          </p:cNvPr>
          <p:cNvSpPr txBox="1">
            <a:spLocks/>
          </p:cNvSpPr>
          <p:nvPr/>
        </p:nvSpPr>
        <p:spPr>
          <a:xfrm>
            <a:off x="10593542" y="637902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dirty="0">
                <a:solidFill>
                  <a:schemeClr val="bg1"/>
                </a:solidFill>
                <a:latin typeface="Arial" panose="020B0604020202020204" pitchFamily="34" charset="0"/>
                <a:cs typeface="Arial" panose="020B0604020202020204" pitchFamily="34" charset="0"/>
              </a:rPr>
              <a:t>28/08/2024</a:t>
            </a:r>
          </a:p>
          <a:p>
            <a:endParaRPr lang="en-US" dirty="0">
              <a:solidFill>
                <a:schemeClr val="bg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32E20425-0326-D2F9-9E7A-EF3B2C80DB7E}"/>
              </a:ext>
            </a:extLst>
          </p:cNvPr>
          <p:cNvSpPr txBox="1">
            <a:spLocks/>
          </p:cNvSpPr>
          <p:nvPr/>
        </p:nvSpPr>
        <p:spPr>
          <a:xfrm>
            <a:off x="1925652" y="3338478"/>
            <a:ext cx="5953570" cy="110642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600" kern="1200">
                <a:solidFill>
                  <a:schemeClr val="tx1"/>
                </a:solidFill>
                <a:latin typeface="+mj-lt"/>
                <a:ea typeface="+mj-ea"/>
                <a:cs typeface="+mj-cs"/>
              </a:defRPr>
            </a:lvl1pPr>
          </a:lstStyle>
          <a:p>
            <a:pPr algn="l"/>
            <a:endParaRPr lang="en-GB" sz="1800"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6DECF09-969B-8189-EEDE-685F800E6525}"/>
              </a:ext>
            </a:extLst>
          </p:cNvPr>
          <p:cNvPicPr>
            <a:picLocks noChangeAspect="1"/>
          </p:cNvPicPr>
          <p:nvPr/>
        </p:nvPicPr>
        <p:blipFill>
          <a:blip r:embed="rId3">
            <a:biLevel thresh="25000"/>
          </a:blip>
          <a:stretch>
            <a:fillRect/>
          </a:stretch>
        </p:blipFill>
        <p:spPr>
          <a:xfrm>
            <a:off x="9756318" y="233481"/>
            <a:ext cx="2127329" cy="290735"/>
          </a:xfrm>
          <a:prstGeom prst="rect">
            <a:avLst/>
          </a:prstGeom>
        </p:spPr>
      </p:pic>
      <p:grpSp>
        <p:nvGrpSpPr>
          <p:cNvPr id="14" name="Group 13">
            <a:extLst>
              <a:ext uri="{FF2B5EF4-FFF2-40B4-BE49-F238E27FC236}">
                <a16:creationId xmlns:a16="http://schemas.microsoft.com/office/drawing/2014/main" id="{7206B863-18F3-7686-0F5F-B115FCF054BB}"/>
              </a:ext>
            </a:extLst>
          </p:cNvPr>
          <p:cNvGrpSpPr/>
          <p:nvPr/>
        </p:nvGrpSpPr>
        <p:grpSpPr>
          <a:xfrm>
            <a:off x="285960" y="142824"/>
            <a:ext cx="2374063" cy="586893"/>
            <a:chOff x="3760606" y="6039139"/>
            <a:chExt cx="2864324" cy="708091"/>
          </a:xfrm>
        </p:grpSpPr>
        <p:pic>
          <p:nvPicPr>
            <p:cNvPr id="3074" name="Picture 2" descr="See the source image">
              <a:extLst>
                <a:ext uri="{FF2B5EF4-FFF2-40B4-BE49-F238E27FC236}">
                  <a16:creationId xmlns:a16="http://schemas.microsoft.com/office/drawing/2014/main" id="{38B49029-55CF-E6CD-4A12-08A3CB1E796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767430" y="6105879"/>
              <a:ext cx="2857500" cy="6381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1C9B0B65-2C05-DE1F-F291-F5AD6A972C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956" r="75187"/>
            <a:stretch/>
          </p:blipFill>
          <p:spPr bwMode="auto">
            <a:xfrm>
              <a:off x="3760606" y="6039139"/>
              <a:ext cx="709036" cy="708091"/>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64D30300-D67E-4BE0-3AF2-4427BDDF1404}"/>
              </a:ext>
            </a:extLst>
          </p:cNvPr>
          <p:cNvPicPr>
            <a:picLocks noChangeAspect="1"/>
          </p:cNvPicPr>
          <p:nvPr/>
        </p:nvPicPr>
        <p:blipFill rotWithShape="1">
          <a:blip r:embed="rId7"/>
          <a:srcRect l="36642" t="13071" r="34030" b="12302"/>
          <a:stretch/>
        </p:blipFill>
        <p:spPr>
          <a:xfrm>
            <a:off x="9298617" y="1671341"/>
            <a:ext cx="2840782" cy="3801497"/>
          </a:xfrm>
          <a:prstGeom prst="rect">
            <a:avLst/>
          </a:prstGeom>
        </p:spPr>
      </p:pic>
    </p:spTree>
    <p:extLst>
      <p:ext uri="{BB962C8B-B14F-4D97-AF65-F5344CB8AC3E}">
        <p14:creationId xmlns:p14="http://schemas.microsoft.com/office/powerpoint/2010/main" val="4199881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FA6C10-1C40-415C-D28E-9BF38748BD4D}"/>
              </a:ext>
            </a:extLst>
          </p:cNvPr>
          <p:cNvSpPr>
            <a:spLocks noGrp="1"/>
          </p:cNvSpPr>
          <p:nvPr>
            <p:ph type="sldNum" sz="quarter" idx="12"/>
          </p:nvPr>
        </p:nvSpPr>
        <p:spPr/>
        <p:txBody>
          <a:bodyPr/>
          <a:lstStyle/>
          <a:p>
            <a:fld id="{A65A5C87-DF58-40C8-B092-1DE63DB4547E}" type="slidenum">
              <a:rPr lang="en-US" smtClean="0">
                <a:solidFill>
                  <a:schemeClr val="tx1"/>
                </a:solidFill>
                <a:latin typeface="Arial" panose="020B0604020202020204" pitchFamily="34" charset="0"/>
                <a:cs typeface="Arial" panose="020B0604020202020204" pitchFamily="34" charset="0"/>
              </a:rPr>
              <a:t>10</a:t>
            </a:fld>
            <a:endParaRPr lang="en-US" dirty="0">
              <a:solidFill>
                <a:schemeClr val="tx1"/>
              </a:solidFill>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ABDF4B06-5130-6F56-3045-4F215DED2A10}"/>
              </a:ext>
            </a:extLst>
          </p:cNvPr>
          <p:cNvSpPr>
            <a:spLocks noGrp="1"/>
          </p:cNvSpPr>
          <p:nvPr>
            <p:ph type="ctrTitle" idx="4294967295"/>
          </p:nvPr>
        </p:nvSpPr>
        <p:spPr>
          <a:xfrm>
            <a:off x="0" y="1663700"/>
            <a:ext cx="12192000" cy="2176463"/>
          </a:xfrm>
        </p:spPr>
        <p:txBody>
          <a:bodyPr>
            <a:normAutofit/>
          </a:bodyPr>
          <a:lstStyle/>
          <a:p>
            <a:r>
              <a:rPr lang="en-GB" sz="4800" b="1" dirty="0">
                <a:solidFill>
                  <a:srgbClr val="7030A0"/>
                </a:solidFill>
                <a:latin typeface="Arial" panose="020B0604020202020204" pitchFamily="34" charset="0"/>
                <a:cs typeface="Arial" panose="020B0604020202020204" pitchFamily="34" charset="0"/>
              </a:rPr>
              <a:t>	Materials and Methods</a:t>
            </a:r>
            <a:endParaRPr lang="en-US" sz="4800" b="1"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9190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33F8E28-FB57-6B76-3C71-454166654AC6}"/>
              </a:ext>
            </a:extLst>
          </p:cNvPr>
          <p:cNvSpPr/>
          <p:nvPr/>
        </p:nvSpPr>
        <p:spPr>
          <a:xfrm>
            <a:off x="1658258" y="1679245"/>
            <a:ext cx="2857497" cy="830997"/>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PET raw data</a:t>
            </a:r>
            <a:endParaRPr lang="en-NL" sz="1600" dirty="0">
              <a:solidFill>
                <a:schemeClr val="bg1"/>
              </a:solidFill>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40F186D9-C647-EEAA-03DD-76D0F7423CFA}"/>
              </a:ext>
            </a:extLst>
          </p:cNvPr>
          <p:cNvSpPr/>
          <p:nvPr/>
        </p:nvSpPr>
        <p:spPr>
          <a:xfrm>
            <a:off x="4281193" y="2590776"/>
            <a:ext cx="1665932" cy="56630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CT images</a:t>
            </a:r>
            <a:endParaRPr lang="en-NL" sz="1600" dirty="0">
              <a:solidFill>
                <a:schemeClr val="tx1"/>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42AD62D1-0AF6-23F3-D463-879565D5B3C2}"/>
              </a:ext>
            </a:extLst>
          </p:cNvPr>
          <p:cNvSpPr/>
          <p:nvPr/>
        </p:nvSpPr>
        <p:spPr>
          <a:xfrm>
            <a:off x="1166873" y="29695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Recon without AC &amp; SC</a:t>
            </a:r>
            <a:endParaRPr lang="en-NL" sz="1600" dirty="0">
              <a:solidFill>
                <a:schemeClr val="tx1"/>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76ADEE2D-5FCE-17C6-02B7-9A2C7A2BE11D}"/>
              </a:ext>
            </a:extLst>
          </p:cNvPr>
          <p:cNvSpPr/>
          <p:nvPr/>
        </p:nvSpPr>
        <p:spPr>
          <a:xfrm>
            <a:off x="1754891" y="5007378"/>
            <a:ext cx="2443918" cy="13849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2C4E4ED2-B382-A1BB-AE42-90A6EDA27377}"/>
              </a:ext>
            </a:extLst>
          </p:cNvPr>
          <p:cNvSpPr/>
          <p:nvPr/>
        </p:nvSpPr>
        <p:spPr>
          <a:xfrm>
            <a:off x="1487548" y="4028767"/>
            <a:ext cx="1077633" cy="566307"/>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NAC (Input)</a:t>
            </a:r>
            <a:endParaRPr lang="en-NL" sz="1600" dirty="0">
              <a:solidFill>
                <a:schemeClr val="tx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5D54D05A-2D10-8818-4723-9CA3FD4301E6}"/>
              </a:ext>
            </a:extLst>
          </p:cNvPr>
          <p:cNvSpPr/>
          <p:nvPr/>
        </p:nvSpPr>
        <p:spPr>
          <a:xfrm>
            <a:off x="2305650" y="5133569"/>
            <a:ext cx="1500988" cy="566307"/>
          </a:xfrm>
          <a:prstGeom prst="rect">
            <a:avLst/>
          </a:prstGeom>
          <a:solidFill>
            <a:schemeClr val="tx1">
              <a:lumMod val="95000"/>
              <a:lumOff val="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Model Training</a:t>
            </a:r>
            <a:endParaRPr lang="en-NL" sz="1600" dirty="0">
              <a:solidFill>
                <a:schemeClr val="bg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90A12A86-6BA3-505A-3A7D-1058FA710D2E}"/>
              </a:ext>
            </a:extLst>
          </p:cNvPr>
          <p:cNvSpPr/>
          <p:nvPr/>
        </p:nvSpPr>
        <p:spPr>
          <a:xfrm>
            <a:off x="2444281" y="5761256"/>
            <a:ext cx="1197145" cy="43810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DL PET</a:t>
            </a:r>
            <a:endParaRPr lang="en-NL" sz="1600" dirty="0">
              <a:solidFill>
                <a:schemeClr val="bg1"/>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A5341B86-D4C1-F2C8-3405-08C79F7971F6}"/>
              </a:ext>
            </a:extLst>
          </p:cNvPr>
          <p:cNvSpPr/>
          <p:nvPr/>
        </p:nvSpPr>
        <p:spPr>
          <a:xfrm>
            <a:off x="3301701" y="29695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Recon with AC &amp; SC</a:t>
            </a:r>
            <a:endParaRPr lang="en-NL" sz="1600" dirty="0">
              <a:solidFill>
                <a:schemeClr val="tx1"/>
              </a:solidFill>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3A0D7FD1-054F-46F8-02D1-8E6C3D810F6B}"/>
              </a:ext>
            </a:extLst>
          </p:cNvPr>
          <p:cNvSpPr/>
          <p:nvPr/>
        </p:nvSpPr>
        <p:spPr>
          <a:xfrm>
            <a:off x="3641426" y="4028767"/>
            <a:ext cx="1077633" cy="566307"/>
          </a:xfrm>
          <a:prstGeom prst="round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MAC (Target)</a:t>
            </a:r>
          </a:p>
        </p:txBody>
      </p:sp>
      <p:cxnSp>
        <p:nvCxnSpPr>
          <p:cNvPr id="25" name="Straight Arrow Connector 24">
            <a:extLst>
              <a:ext uri="{FF2B5EF4-FFF2-40B4-BE49-F238E27FC236}">
                <a16:creationId xmlns:a16="http://schemas.microsoft.com/office/drawing/2014/main" id="{98FE27B6-7497-C428-3FF3-DCBA35104F33}"/>
              </a:ext>
            </a:extLst>
          </p:cNvPr>
          <p:cNvCxnSpPr>
            <a:cxnSpLocks/>
          </p:cNvCxnSpPr>
          <p:nvPr/>
        </p:nvCxnSpPr>
        <p:spPr>
          <a:xfrm>
            <a:off x="1999839" y="2559831"/>
            <a:ext cx="0" cy="33026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F960800C-3437-5D31-5E6E-418CDA08C4E9}"/>
              </a:ext>
            </a:extLst>
          </p:cNvPr>
          <p:cNvCxnSpPr>
            <a:cxnSpLocks/>
          </p:cNvCxnSpPr>
          <p:nvPr/>
        </p:nvCxnSpPr>
        <p:spPr>
          <a:xfrm>
            <a:off x="1987408" y="3670431"/>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8C089D5-7E46-EAC5-4348-2EA1CB72744B}"/>
              </a:ext>
            </a:extLst>
          </p:cNvPr>
          <p:cNvCxnSpPr>
            <a:cxnSpLocks/>
          </p:cNvCxnSpPr>
          <p:nvPr/>
        </p:nvCxnSpPr>
        <p:spPr>
          <a:xfrm>
            <a:off x="4065459" y="3673430"/>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F33C74C-74FD-079C-9D88-F177359B445A}"/>
              </a:ext>
            </a:extLst>
          </p:cNvPr>
          <p:cNvCxnSpPr>
            <a:cxnSpLocks/>
          </p:cNvCxnSpPr>
          <p:nvPr/>
        </p:nvCxnSpPr>
        <p:spPr>
          <a:xfrm>
            <a:off x="2129491" y="4682826"/>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418A7B6-11B7-7467-D4CB-33A56D71E93E}"/>
              </a:ext>
            </a:extLst>
          </p:cNvPr>
          <p:cNvCxnSpPr>
            <a:cxnSpLocks/>
          </p:cNvCxnSpPr>
          <p:nvPr/>
        </p:nvCxnSpPr>
        <p:spPr>
          <a:xfrm flipH="1">
            <a:off x="3521914" y="4690672"/>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286C6A40-C559-57DA-FEEF-3C87589B257A}"/>
              </a:ext>
            </a:extLst>
          </p:cNvPr>
          <p:cNvCxnSpPr>
            <a:cxnSpLocks/>
          </p:cNvCxnSpPr>
          <p:nvPr/>
        </p:nvCxnSpPr>
        <p:spPr>
          <a:xfrm>
            <a:off x="4027316" y="2555640"/>
            <a:ext cx="0" cy="3344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 name="Title 3">
            <a:extLst>
              <a:ext uri="{FF2B5EF4-FFF2-40B4-BE49-F238E27FC236}">
                <a16:creationId xmlns:a16="http://schemas.microsoft.com/office/drawing/2014/main" id="{081FD695-219B-6B23-19AB-0A8D42488B4A}"/>
              </a:ext>
            </a:extLst>
          </p:cNvPr>
          <p:cNvSpPr>
            <a:spLocks noGrp="1"/>
          </p:cNvSpPr>
          <p:nvPr>
            <p:ph type="title"/>
          </p:nvPr>
        </p:nvSpPr>
        <p:spPr>
          <a:xfrm>
            <a:off x="1115567" y="548640"/>
            <a:ext cx="10538727" cy="1179576"/>
          </a:xfrm>
        </p:spPr>
        <p:txBody>
          <a:bodyPr/>
          <a:lstStyle/>
          <a:p>
            <a:r>
              <a:rPr lang="en-GB" sz="3200" dirty="0"/>
              <a:t>Workflow of A CT-less deep learning network</a:t>
            </a:r>
            <a:endParaRPr lang="en-US" dirty="0"/>
          </a:p>
        </p:txBody>
      </p:sp>
      <p:sp>
        <p:nvSpPr>
          <p:cNvPr id="3" name="Content Placeholder 2">
            <a:extLst>
              <a:ext uri="{FF2B5EF4-FFF2-40B4-BE49-F238E27FC236}">
                <a16:creationId xmlns:a16="http://schemas.microsoft.com/office/drawing/2014/main" id="{6535FB24-4D41-E6B4-AD95-18B4E12D2FF2}"/>
              </a:ext>
            </a:extLst>
          </p:cNvPr>
          <p:cNvSpPr>
            <a:spLocks noGrp="1"/>
          </p:cNvSpPr>
          <p:nvPr>
            <p:ph idx="1"/>
          </p:nvPr>
        </p:nvSpPr>
        <p:spPr>
          <a:xfrm>
            <a:off x="6873309" y="3383997"/>
            <a:ext cx="4692525" cy="3694176"/>
          </a:xfrm>
        </p:spPr>
        <p:txBody>
          <a:bodyPr>
            <a:normAutofit/>
          </a:bodyPr>
          <a:lstStyle/>
          <a:p>
            <a:r>
              <a:rPr lang="en-GB" sz="1400" dirty="0">
                <a:latin typeface="Arial" panose="020B0604020202020204" pitchFamily="34" charset="0"/>
                <a:cs typeface="Arial" panose="020B0604020202020204" pitchFamily="34" charset="0"/>
              </a:rPr>
              <a:t>Recon : reconstruction; </a:t>
            </a:r>
          </a:p>
          <a:p>
            <a:r>
              <a:rPr lang="en-GB" sz="1400" dirty="0">
                <a:latin typeface="Arial" panose="020B0604020202020204" pitchFamily="34" charset="0"/>
                <a:cs typeface="Arial" panose="020B0604020202020204" pitchFamily="34" charset="0"/>
              </a:rPr>
              <a:t>AC : attenuation correction,</a:t>
            </a:r>
          </a:p>
          <a:p>
            <a:r>
              <a:rPr lang="en-GB" sz="1400" dirty="0">
                <a:latin typeface="Arial" panose="020B0604020202020204" pitchFamily="34" charset="0"/>
                <a:cs typeface="Arial" panose="020B0604020202020204" pitchFamily="34" charset="0"/>
              </a:rPr>
              <a:t>SC : scatter correction,</a:t>
            </a:r>
          </a:p>
          <a:p>
            <a:r>
              <a:rPr lang="en-GB" sz="1400" dirty="0">
                <a:latin typeface="Arial" panose="020B0604020202020204" pitchFamily="34" charset="0"/>
                <a:cs typeface="Arial" panose="020B0604020202020204" pitchFamily="34" charset="0"/>
              </a:rPr>
              <a:t>NAC : non-corrected PET,</a:t>
            </a:r>
          </a:p>
          <a:p>
            <a:r>
              <a:rPr lang="en-GB" sz="1400" dirty="0">
                <a:latin typeface="Arial" panose="020B0604020202020204" pitchFamily="34" charset="0"/>
                <a:cs typeface="Arial" panose="020B0604020202020204" pitchFamily="34" charset="0"/>
              </a:rPr>
              <a:t>MAC : </a:t>
            </a:r>
            <a:r>
              <a:rPr lang="en-GB" sz="1400" dirty="0">
                <a:effectLst/>
                <a:latin typeface="Arial" panose="020B0604020202020204" pitchFamily="34" charset="0"/>
                <a:ea typeface="Calibri" panose="020F0502020204030204" pitchFamily="34" charset="0"/>
                <a:cs typeface="Arial" panose="020B0604020202020204" pitchFamily="34" charset="0"/>
              </a:rPr>
              <a:t>CT-Measured attenuation/scatter corrected,</a:t>
            </a:r>
          </a:p>
          <a:p>
            <a:r>
              <a:rPr lang="en-GB" sz="1400" dirty="0">
                <a:latin typeface="Arial" panose="020B0604020202020204" pitchFamily="34" charset="0"/>
                <a:cs typeface="Arial" panose="020B0604020202020204" pitchFamily="34" charset="0"/>
              </a:rPr>
              <a:t>DL PET : deep learning–corrected PET,</a:t>
            </a:r>
          </a:p>
          <a:p>
            <a:endParaRPr lang="en-US" sz="1400" dirty="0">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61BDB96B-BA29-D34D-5239-94BF166206E9}"/>
              </a:ext>
            </a:extLst>
          </p:cNvPr>
          <p:cNvSpPr txBox="1">
            <a:spLocks/>
          </p:cNvSpPr>
          <p:nvPr/>
        </p:nvSpPr>
        <p:spPr>
          <a:xfrm>
            <a:off x="6797109" y="1854334"/>
            <a:ext cx="3215143"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Arial" panose="020B0604020202020204" pitchFamily="34" charset="0"/>
                <a:ea typeface="+mj-ea"/>
                <a:cs typeface="Arial" panose="020B0604020202020204" pitchFamily="34" charset="0"/>
              </a:defRPr>
            </a:lvl1pPr>
          </a:lstStyle>
          <a:p>
            <a:r>
              <a:rPr lang="en-GB" dirty="0">
                <a:solidFill>
                  <a:schemeClr val="accent2"/>
                </a:solidFill>
              </a:rPr>
              <a:t>Direct Method</a:t>
            </a:r>
            <a:endParaRPr lang="en-US" dirty="0">
              <a:solidFill>
                <a:schemeClr val="accent2"/>
              </a:solidFill>
            </a:endParaRPr>
          </a:p>
        </p:txBody>
      </p:sp>
      <p:sp>
        <p:nvSpPr>
          <p:cNvPr id="7" name="TextBox 6">
            <a:extLst>
              <a:ext uri="{FF2B5EF4-FFF2-40B4-BE49-F238E27FC236}">
                <a16:creationId xmlns:a16="http://schemas.microsoft.com/office/drawing/2014/main" id="{75706B0A-2BDB-1435-6EF4-A3C7FA2B6913}"/>
              </a:ext>
            </a:extLst>
          </p:cNvPr>
          <p:cNvSpPr txBox="1"/>
          <p:nvPr/>
        </p:nvSpPr>
        <p:spPr>
          <a:xfrm>
            <a:off x="568444" y="6405634"/>
            <a:ext cx="1999764" cy="253916"/>
          </a:xfrm>
          <a:prstGeom prst="rect">
            <a:avLst/>
          </a:prstGeom>
          <a:noFill/>
        </p:spPr>
        <p:txBody>
          <a:bodyPr wrap="square">
            <a:spAutoFit/>
          </a:bodyPr>
          <a:lstStyle/>
          <a:p>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[2] Guo, Nat </a:t>
            </a:r>
            <a:r>
              <a:rPr lang="en-GB" sz="105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Commun</a:t>
            </a:r>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2022 </a:t>
            </a:r>
            <a:endParaRPr 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5173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33F8E28-FB57-6B76-3C71-454166654AC6}"/>
              </a:ext>
            </a:extLst>
          </p:cNvPr>
          <p:cNvSpPr/>
          <p:nvPr/>
        </p:nvSpPr>
        <p:spPr>
          <a:xfrm>
            <a:off x="1658258" y="1704645"/>
            <a:ext cx="2857497" cy="830997"/>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PET raw data</a:t>
            </a:r>
            <a:endParaRPr lang="en-NL" sz="1600" dirty="0">
              <a:solidFill>
                <a:schemeClr val="bg1"/>
              </a:solidFill>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40F186D9-C647-EEAA-03DD-76D0F7423CFA}"/>
              </a:ext>
            </a:extLst>
          </p:cNvPr>
          <p:cNvSpPr/>
          <p:nvPr/>
        </p:nvSpPr>
        <p:spPr>
          <a:xfrm>
            <a:off x="4281193" y="2616176"/>
            <a:ext cx="1665932" cy="56630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CT images</a:t>
            </a:r>
            <a:endParaRPr lang="en-NL" sz="1600" dirty="0">
              <a:solidFill>
                <a:schemeClr val="tx1"/>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42AD62D1-0AF6-23F3-D463-879565D5B3C2}"/>
              </a:ext>
            </a:extLst>
          </p:cNvPr>
          <p:cNvSpPr/>
          <p:nvPr/>
        </p:nvSpPr>
        <p:spPr>
          <a:xfrm>
            <a:off x="1166873" y="29949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Recon without AC &amp; SC</a:t>
            </a:r>
            <a:endParaRPr lang="en-NL" sz="1600" dirty="0">
              <a:solidFill>
                <a:schemeClr val="tx1"/>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76ADEE2D-5FCE-17C6-02B7-9A2C7A2BE11D}"/>
              </a:ext>
            </a:extLst>
          </p:cNvPr>
          <p:cNvSpPr/>
          <p:nvPr/>
        </p:nvSpPr>
        <p:spPr>
          <a:xfrm>
            <a:off x="1754891" y="5032778"/>
            <a:ext cx="2443918" cy="13849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2C4E4ED2-B382-A1BB-AE42-90A6EDA27377}"/>
              </a:ext>
            </a:extLst>
          </p:cNvPr>
          <p:cNvSpPr/>
          <p:nvPr/>
        </p:nvSpPr>
        <p:spPr>
          <a:xfrm>
            <a:off x="1487548" y="4054167"/>
            <a:ext cx="1077633" cy="566307"/>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NAC (Input)</a:t>
            </a:r>
            <a:endParaRPr lang="en-NL" sz="1600" dirty="0">
              <a:solidFill>
                <a:schemeClr val="tx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5D54D05A-2D10-8818-4723-9CA3FD4301E6}"/>
              </a:ext>
            </a:extLst>
          </p:cNvPr>
          <p:cNvSpPr/>
          <p:nvPr/>
        </p:nvSpPr>
        <p:spPr>
          <a:xfrm>
            <a:off x="2305650" y="5158969"/>
            <a:ext cx="1500988" cy="566307"/>
          </a:xfrm>
          <a:prstGeom prst="rect">
            <a:avLst/>
          </a:prstGeom>
          <a:solidFill>
            <a:schemeClr val="tx1">
              <a:lumMod val="95000"/>
              <a:lumOff val="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Model Training</a:t>
            </a:r>
            <a:endParaRPr lang="en-NL" sz="1600" dirty="0">
              <a:solidFill>
                <a:schemeClr val="bg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90A12A86-6BA3-505A-3A7D-1058FA710D2E}"/>
              </a:ext>
            </a:extLst>
          </p:cNvPr>
          <p:cNvSpPr/>
          <p:nvPr/>
        </p:nvSpPr>
        <p:spPr>
          <a:xfrm>
            <a:off x="2444281" y="5786656"/>
            <a:ext cx="1197145" cy="43810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DL PET</a:t>
            </a:r>
            <a:endParaRPr lang="en-NL" sz="1600" dirty="0">
              <a:solidFill>
                <a:schemeClr val="bg1"/>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A5341B86-D4C1-F2C8-3405-08C79F7971F6}"/>
              </a:ext>
            </a:extLst>
          </p:cNvPr>
          <p:cNvSpPr/>
          <p:nvPr/>
        </p:nvSpPr>
        <p:spPr>
          <a:xfrm>
            <a:off x="3301701" y="29949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Recon with AC &amp; SC</a:t>
            </a:r>
            <a:endParaRPr lang="en-NL" sz="1600" dirty="0">
              <a:solidFill>
                <a:schemeClr val="tx1"/>
              </a:solidFill>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3A0D7FD1-054F-46F8-02D1-8E6C3D810F6B}"/>
              </a:ext>
            </a:extLst>
          </p:cNvPr>
          <p:cNvSpPr/>
          <p:nvPr/>
        </p:nvSpPr>
        <p:spPr>
          <a:xfrm>
            <a:off x="3641426" y="4054167"/>
            <a:ext cx="1077633" cy="566307"/>
          </a:xfrm>
          <a:prstGeom prst="roundRect">
            <a:avLst/>
          </a:prstGeom>
          <a:solidFill>
            <a:srgbClr val="FF0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ADCM (Target)</a:t>
            </a:r>
          </a:p>
        </p:txBody>
      </p:sp>
      <p:cxnSp>
        <p:nvCxnSpPr>
          <p:cNvPr id="25" name="Straight Arrow Connector 24">
            <a:extLst>
              <a:ext uri="{FF2B5EF4-FFF2-40B4-BE49-F238E27FC236}">
                <a16:creationId xmlns:a16="http://schemas.microsoft.com/office/drawing/2014/main" id="{98FE27B6-7497-C428-3FF3-DCBA35104F33}"/>
              </a:ext>
            </a:extLst>
          </p:cNvPr>
          <p:cNvCxnSpPr>
            <a:cxnSpLocks/>
          </p:cNvCxnSpPr>
          <p:nvPr/>
        </p:nvCxnSpPr>
        <p:spPr>
          <a:xfrm>
            <a:off x="1999839" y="2585231"/>
            <a:ext cx="0" cy="33026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F960800C-3437-5D31-5E6E-418CDA08C4E9}"/>
              </a:ext>
            </a:extLst>
          </p:cNvPr>
          <p:cNvCxnSpPr>
            <a:cxnSpLocks/>
          </p:cNvCxnSpPr>
          <p:nvPr/>
        </p:nvCxnSpPr>
        <p:spPr>
          <a:xfrm>
            <a:off x="1987408" y="3695831"/>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8C089D5-7E46-EAC5-4348-2EA1CB72744B}"/>
              </a:ext>
            </a:extLst>
          </p:cNvPr>
          <p:cNvCxnSpPr>
            <a:cxnSpLocks/>
          </p:cNvCxnSpPr>
          <p:nvPr/>
        </p:nvCxnSpPr>
        <p:spPr>
          <a:xfrm>
            <a:off x="4065459" y="3698830"/>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F33C74C-74FD-079C-9D88-F177359B445A}"/>
              </a:ext>
            </a:extLst>
          </p:cNvPr>
          <p:cNvCxnSpPr>
            <a:cxnSpLocks/>
          </p:cNvCxnSpPr>
          <p:nvPr/>
        </p:nvCxnSpPr>
        <p:spPr>
          <a:xfrm>
            <a:off x="2129491" y="4708226"/>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418A7B6-11B7-7467-D4CB-33A56D71E93E}"/>
              </a:ext>
            </a:extLst>
          </p:cNvPr>
          <p:cNvCxnSpPr>
            <a:cxnSpLocks/>
          </p:cNvCxnSpPr>
          <p:nvPr/>
        </p:nvCxnSpPr>
        <p:spPr>
          <a:xfrm flipH="1">
            <a:off x="3521914" y="4716072"/>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286C6A40-C559-57DA-FEEF-3C87589B257A}"/>
              </a:ext>
            </a:extLst>
          </p:cNvPr>
          <p:cNvCxnSpPr>
            <a:cxnSpLocks/>
          </p:cNvCxnSpPr>
          <p:nvPr/>
        </p:nvCxnSpPr>
        <p:spPr>
          <a:xfrm>
            <a:off x="4027316" y="2581040"/>
            <a:ext cx="0" cy="3344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 name="Title 3">
            <a:extLst>
              <a:ext uri="{FF2B5EF4-FFF2-40B4-BE49-F238E27FC236}">
                <a16:creationId xmlns:a16="http://schemas.microsoft.com/office/drawing/2014/main" id="{081FD695-219B-6B23-19AB-0A8D42488B4A}"/>
              </a:ext>
            </a:extLst>
          </p:cNvPr>
          <p:cNvSpPr>
            <a:spLocks noGrp="1"/>
          </p:cNvSpPr>
          <p:nvPr>
            <p:ph type="title"/>
          </p:nvPr>
        </p:nvSpPr>
        <p:spPr>
          <a:xfrm>
            <a:off x="1115567" y="548640"/>
            <a:ext cx="10538727" cy="1179576"/>
          </a:xfrm>
        </p:spPr>
        <p:txBody>
          <a:bodyPr/>
          <a:lstStyle/>
          <a:p>
            <a:r>
              <a:rPr lang="en-GB" sz="3200" dirty="0"/>
              <a:t>Workflow of A CT-less deep learning network</a:t>
            </a:r>
            <a:endParaRPr lang="en-US" dirty="0"/>
          </a:p>
        </p:txBody>
      </p:sp>
      <p:sp>
        <p:nvSpPr>
          <p:cNvPr id="5" name="Title 3">
            <a:extLst>
              <a:ext uri="{FF2B5EF4-FFF2-40B4-BE49-F238E27FC236}">
                <a16:creationId xmlns:a16="http://schemas.microsoft.com/office/drawing/2014/main" id="{61BDB96B-BA29-D34D-5239-94BF166206E9}"/>
              </a:ext>
            </a:extLst>
          </p:cNvPr>
          <p:cNvSpPr txBox="1">
            <a:spLocks/>
          </p:cNvSpPr>
          <p:nvPr/>
        </p:nvSpPr>
        <p:spPr>
          <a:xfrm>
            <a:off x="6797109" y="1854334"/>
            <a:ext cx="3959716"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Arial" panose="020B0604020202020204" pitchFamily="34" charset="0"/>
                <a:ea typeface="+mj-ea"/>
                <a:cs typeface="Arial" panose="020B0604020202020204" pitchFamily="34" charset="0"/>
              </a:defRPr>
            </a:lvl1pPr>
          </a:lstStyle>
          <a:p>
            <a:r>
              <a:rPr lang="en-GB" dirty="0">
                <a:solidFill>
                  <a:schemeClr val="accent2"/>
                </a:solidFill>
              </a:rPr>
              <a:t>Semi-Direct Method</a:t>
            </a:r>
            <a:endParaRPr lang="en-US" dirty="0">
              <a:solidFill>
                <a:schemeClr val="accent2"/>
              </a:solidFill>
            </a:endParaRPr>
          </a:p>
        </p:txBody>
      </p:sp>
      <p:grpSp>
        <p:nvGrpSpPr>
          <p:cNvPr id="2" name="Group 1">
            <a:extLst>
              <a:ext uri="{FF2B5EF4-FFF2-40B4-BE49-F238E27FC236}">
                <a16:creationId xmlns:a16="http://schemas.microsoft.com/office/drawing/2014/main" id="{51FC8647-C783-B94A-01C3-7892144C47E4}"/>
              </a:ext>
            </a:extLst>
          </p:cNvPr>
          <p:cNvGrpSpPr/>
          <p:nvPr/>
        </p:nvGrpSpPr>
        <p:grpSpPr>
          <a:xfrm>
            <a:off x="6797109" y="3798822"/>
            <a:ext cx="4112190" cy="2293743"/>
            <a:chOff x="4016076" y="2292350"/>
            <a:chExt cx="6096000" cy="2413000"/>
          </a:xfrm>
        </p:grpSpPr>
        <p:sp>
          <p:nvSpPr>
            <p:cNvPr id="6" name="Rectangle 5">
              <a:extLst>
                <a:ext uri="{FF2B5EF4-FFF2-40B4-BE49-F238E27FC236}">
                  <a16:creationId xmlns:a16="http://schemas.microsoft.com/office/drawing/2014/main" id="{C4F7DFAD-97FF-A67B-5895-573FC1023AC7}"/>
                </a:ext>
              </a:extLst>
            </p:cNvPr>
            <p:cNvSpPr/>
            <p:nvPr/>
          </p:nvSpPr>
          <p:spPr>
            <a:xfrm>
              <a:off x="4016076" y="2292350"/>
              <a:ext cx="6096000" cy="2413000"/>
            </a:xfrm>
            <a:prstGeom prst="rect">
              <a:avLst/>
            </a:prstGeom>
            <a:solidFill>
              <a:srgbClr val="FFCC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400" dirty="0">
                <a:solidFill>
                  <a:schemeClr val="tx1"/>
                </a:solidFill>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CEAFFAC5-88DC-509F-8753-3C3979A4FED1}"/>
                </a:ext>
              </a:extLst>
            </p:cNvPr>
            <p:cNvSpPr/>
            <p:nvPr/>
          </p:nvSpPr>
          <p:spPr>
            <a:xfrm>
              <a:off x="4368800" y="2520700"/>
              <a:ext cx="5473700" cy="964167"/>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A70BC24C-4740-CE8B-29BD-E22E15EC1730}"/>
                </a:ext>
              </a:extLst>
            </p:cNvPr>
            <p:cNvSpPr/>
            <p:nvPr/>
          </p:nvSpPr>
          <p:spPr>
            <a:xfrm>
              <a:off x="4368800" y="3560539"/>
              <a:ext cx="5473700" cy="964167"/>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BC9C650-4D17-A6AE-1873-09EEB5D95FA5}"/>
                </a:ext>
              </a:extLst>
            </p:cNvPr>
            <p:cNvSpPr txBox="1"/>
            <p:nvPr/>
          </p:nvSpPr>
          <p:spPr>
            <a:xfrm>
              <a:off x="4455404" y="2497982"/>
              <a:ext cx="5342647" cy="565062"/>
            </a:xfrm>
            <a:prstGeom prst="rect">
              <a:avLst/>
            </a:prstGeom>
            <a:noFill/>
            <a:ln>
              <a:noFill/>
            </a:ln>
          </p:spPr>
          <p:txBody>
            <a:bodyPr wrap="square">
              <a:spAutoFit/>
            </a:bodyPr>
            <a:lstStyle/>
            <a:p>
              <a:pPr>
                <a:lnSpc>
                  <a:spcPct val="250000"/>
                </a:lnSpc>
              </a:pPr>
              <a:r>
                <a:rPr lang="en-GB" sz="1400" b="1" dirty="0">
                  <a:latin typeface="Arial" panose="020B0604020202020204" pitchFamily="34" charset="0"/>
                  <a:cs typeface="Arial" panose="020B0604020202020204" pitchFamily="34" charset="0"/>
                </a:rPr>
                <a:t>Anatomy-Dependent Correction Maps</a:t>
              </a:r>
              <a:endParaRPr lang="en-US" sz="14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D8C83436-C820-63C8-9998-B1FB9AEBD968}"/>
                </a:ext>
              </a:extLst>
            </p:cNvPr>
            <p:cNvSpPr txBox="1"/>
            <p:nvPr/>
          </p:nvSpPr>
          <p:spPr>
            <a:xfrm>
              <a:off x="4470400" y="3540917"/>
              <a:ext cx="5086351" cy="565062"/>
            </a:xfrm>
            <a:prstGeom prst="rect">
              <a:avLst/>
            </a:prstGeom>
            <a:noFill/>
            <a:ln>
              <a:noFill/>
            </a:ln>
          </p:spPr>
          <p:txBody>
            <a:bodyPr wrap="square">
              <a:spAutoFit/>
            </a:bodyPr>
            <a:lstStyle/>
            <a:p>
              <a:pPr>
                <a:lnSpc>
                  <a:spcPct val="250000"/>
                </a:lnSpc>
              </a:pPr>
              <a:r>
                <a:rPr lang="en-GB" sz="1400" b="1" dirty="0">
                  <a:latin typeface="Arial" panose="020B0604020202020204" pitchFamily="34" charset="0"/>
                  <a:cs typeface="Arial" panose="020B0604020202020204" pitchFamily="34" charset="0"/>
                </a:rPr>
                <a:t>Radiotracer-Dependent </a:t>
              </a:r>
              <a:r>
                <a:rPr lang="en-NL" sz="1400" b="1" dirty="0">
                  <a:latin typeface="Arial" panose="020B0604020202020204" pitchFamily="34" charset="0"/>
                  <a:cs typeface="Arial" panose="020B0604020202020204" pitchFamily="34" charset="0"/>
                </a:rPr>
                <a:t>textures</a:t>
              </a:r>
              <a:endParaRPr lang="en-US" sz="1400" b="1" dirty="0">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87625D44-B895-BC92-8B60-A886FC1674D5}"/>
              </a:ext>
            </a:extLst>
          </p:cNvPr>
          <p:cNvSpPr txBox="1"/>
          <p:nvPr/>
        </p:nvSpPr>
        <p:spPr>
          <a:xfrm>
            <a:off x="568444" y="6405634"/>
            <a:ext cx="1999764" cy="253916"/>
          </a:xfrm>
          <a:prstGeom prst="rect">
            <a:avLst/>
          </a:prstGeom>
          <a:noFill/>
        </p:spPr>
        <p:txBody>
          <a:bodyPr wrap="square">
            <a:spAutoFit/>
          </a:bodyPr>
          <a:lstStyle/>
          <a:p>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[2] Guo, Nat </a:t>
            </a:r>
            <a:r>
              <a:rPr lang="en-GB" sz="105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Commun</a:t>
            </a:r>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2022 </a:t>
            </a:r>
            <a:endParaRPr 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234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B50B76-3634-AF9D-2616-CE49716C8FDA}"/>
              </a:ext>
            </a:extLst>
          </p:cNvPr>
          <p:cNvSpPr>
            <a:spLocks noGrp="1"/>
          </p:cNvSpPr>
          <p:nvPr>
            <p:ph type="title"/>
          </p:nvPr>
        </p:nvSpPr>
        <p:spPr/>
        <p:txBody>
          <a:bodyPr/>
          <a:lstStyle/>
          <a:p>
            <a:r>
              <a:rPr lang="en-GB" dirty="0"/>
              <a:t>Sample of Input and Ground truths of the network</a:t>
            </a:r>
            <a:endParaRPr lang="en-US" dirty="0"/>
          </a:p>
        </p:txBody>
      </p:sp>
      <p:sp>
        <p:nvSpPr>
          <p:cNvPr id="5" name="Slide Number Placeholder 4">
            <a:extLst>
              <a:ext uri="{FF2B5EF4-FFF2-40B4-BE49-F238E27FC236}">
                <a16:creationId xmlns:a16="http://schemas.microsoft.com/office/drawing/2014/main" id="{5FA3C6FA-6545-8C6C-6C22-D8FAC4A3E4A1}"/>
              </a:ext>
            </a:extLst>
          </p:cNvPr>
          <p:cNvSpPr>
            <a:spLocks noGrp="1"/>
          </p:cNvSpPr>
          <p:nvPr>
            <p:ph type="sldNum" sz="quarter" idx="12"/>
          </p:nvPr>
        </p:nvSpPr>
        <p:spPr/>
        <p:txBody>
          <a:bodyPr vert="horz" lIns="91440" tIns="45720" rIns="91440" bIns="45720" rtlCol="0" anchor="ctr">
            <a:normAutofit/>
          </a:bodyPr>
          <a:lstStyle/>
          <a:p>
            <a:pPr>
              <a:spcAft>
                <a:spcPts val="600"/>
              </a:spcAft>
            </a:pPr>
            <a:fld id="{A65A5C87-DF58-40C8-B092-1DE63DB4547E}" type="slidenum">
              <a:rPr lang="en-US" smtClean="0">
                <a:latin typeface="Arial" panose="020B0604020202020204" pitchFamily="34" charset="0"/>
                <a:cs typeface="Arial" panose="020B0604020202020204" pitchFamily="34" charset="0"/>
              </a:rPr>
              <a:pPr>
                <a:spcAft>
                  <a:spcPts val="600"/>
                </a:spcAft>
              </a:pPr>
              <a:t>13</a:t>
            </a:fld>
            <a:endParaRPr lang="en-US">
              <a:latin typeface="Arial" panose="020B0604020202020204" pitchFamily="34" charset="0"/>
              <a:cs typeface="Arial" panose="020B0604020202020204" pitchFamily="34" charset="0"/>
            </a:endParaRPr>
          </a:p>
        </p:txBody>
      </p:sp>
      <p:pic>
        <p:nvPicPr>
          <p:cNvPr id="9" name="Content Placeholder 7">
            <a:extLst>
              <a:ext uri="{FF2B5EF4-FFF2-40B4-BE49-F238E27FC236}">
                <a16:creationId xmlns:a16="http://schemas.microsoft.com/office/drawing/2014/main" id="{89448FDF-D4D9-C769-73BF-63262E39216E}"/>
              </a:ext>
            </a:extLst>
          </p:cNvPr>
          <p:cNvPicPr>
            <a:picLocks noGrp="1" noChangeAspect="1"/>
          </p:cNvPicPr>
          <p:nvPr>
            <p:ph idx="1"/>
          </p:nvPr>
        </p:nvPicPr>
        <p:blipFill rotWithShape="1">
          <a:blip r:embed="rId2"/>
          <a:srcRect l="53626" t="6375" b="65530"/>
          <a:stretch/>
        </p:blipFill>
        <p:spPr>
          <a:xfrm>
            <a:off x="1115568" y="2509443"/>
            <a:ext cx="8019439" cy="3560141"/>
          </a:xfrm>
          <a:prstGeom prst="rect">
            <a:avLst/>
          </a:prstGeom>
        </p:spPr>
      </p:pic>
      <p:sp>
        <p:nvSpPr>
          <p:cNvPr id="11" name="TextBox 10">
            <a:extLst>
              <a:ext uri="{FF2B5EF4-FFF2-40B4-BE49-F238E27FC236}">
                <a16:creationId xmlns:a16="http://schemas.microsoft.com/office/drawing/2014/main" id="{5FBA6223-4532-AFFA-5CFA-AF83BCA81134}"/>
              </a:ext>
            </a:extLst>
          </p:cNvPr>
          <p:cNvSpPr txBox="1"/>
          <p:nvPr/>
        </p:nvSpPr>
        <p:spPr>
          <a:xfrm>
            <a:off x="1225943" y="2075434"/>
            <a:ext cx="7154932"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         NAC		            MAC		      ADCM</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2637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1498E5-0979-4E47-F459-2FE9615C2354}"/>
              </a:ext>
            </a:extLst>
          </p:cNvPr>
          <p:cNvSpPr>
            <a:spLocks noGrp="1"/>
          </p:cNvSpPr>
          <p:nvPr>
            <p:ph type="title"/>
          </p:nvPr>
        </p:nvSpPr>
        <p:spPr/>
        <p:txBody>
          <a:bodyPr/>
          <a:lstStyle/>
          <a:p>
            <a:r>
              <a:rPr lang="en-US" sz="2400" baseline="30000" dirty="0"/>
              <a:t>68</a:t>
            </a:r>
            <a:r>
              <a:rPr lang="en-US" sz="3200" dirty="0"/>
              <a:t>Ga PET/CT Dataset [4]</a:t>
            </a:r>
            <a:endParaRPr lang="en-US" dirty="0"/>
          </a:p>
        </p:txBody>
      </p:sp>
      <p:graphicFrame>
        <p:nvGraphicFramePr>
          <p:cNvPr id="11" name="Table 10">
            <a:extLst>
              <a:ext uri="{FF2B5EF4-FFF2-40B4-BE49-F238E27FC236}">
                <a16:creationId xmlns:a16="http://schemas.microsoft.com/office/drawing/2014/main" id="{D1FE5E2F-032F-0834-F06B-753F37C46EF6}"/>
              </a:ext>
            </a:extLst>
          </p:cNvPr>
          <p:cNvGraphicFramePr>
            <a:graphicFrameLocks noGrp="1"/>
          </p:cNvGraphicFramePr>
          <p:nvPr>
            <p:extLst>
              <p:ext uri="{D42A27DB-BD31-4B8C-83A1-F6EECF244321}">
                <p14:modId xmlns:p14="http://schemas.microsoft.com/office/powerpoint/2010/main" val="3924317380"/>
              </p:ext>
            </p:extLst>
          </p:nvPr>
        </p:nvGraphicFramePr>
        <p:xfrm>
          <a:off x="1115568" y="2301939"/>
          <a:ext cx="9153289" cy="3276766"/>
        </p:xfrm>
        <a:graphic>
          <a:graphicData uri="http://schemas.openxmlformats.org/drawingml/2006/table">
            <a:tbl>
              <a:tblPr firstRow="1" firstCol="1" bandRow="1">
                <a:tableStyleId>{5C22544A-7EE6-4342-B048-85BDC9FD1C3A}</a:tableStyleId>
              </a:tblPr>
              <a:tblGrid>
                <a:gridCol w="1409808">
                  <a:extLst>
                    <a:ext uri="{9D8B030D-6E8A-4147-A177-3AD203B41FA5}">
                      <a16:colId xmlns:a16="http://schemas.microsoft.com/office/drawing/2014/main" val="3912517935"/>
                    </a:ext>
                  </a:extLst>
                </a:gridCol>
                <a:gridCol w="654995">
                  <a:extLst>
                    <a:ext uri="{9D8B030D-6E8A-4147-A177-3AD203B41FA5}">
                      <a16:colId xmlns:a16="http://schemas.microsoft.com/office/drawing/2014/main" val="3034094024"/>
                    </a:ext>
                  </a:extLst>
                </a:gridCol>
                <a:gridCol w="796459">
                  <a:extLst>
                    <a:ext uri="{9D8B030D-6E8A-4147-A177-3AD203B41FA5}">
                      <a16:colId xmlns:a16="http://schemas.microsoft.com/office/drawing/2014/main" val="3674346374"/>
                    </a:ext>
                  </a:extLst>
                </a:gridCol>
                <a:gridCol w="892713">
                  <a:extLst>
                    <a:ext uri="{9D8B030D-6E8A-4147-A177-3AD203B41FA5}">
                      <a16:colId xmlns:a16="http://schemas.microsoft.com/office/drawing/2014/main" val="1873811897"/>
                    </a:ext>
                  </a:extLst>
                </a:gridCol>
                <a:gridCol w="631371">
                  <a:extLst>
                    <a:ext uri="{9D8B030D-6E8A-4147-A177-3AD203B41FA5}">
                      <a16:colId xmlns:a16="http://schemas.microsoft.com/office/drawing/2014/main" val="2653576313"/>
                    </a:ext>
                  </a:extLst>
                </a:gridCol>
                <a:gridCol w="1531257">
                  <a:extLst>
                    <a:ext uri="{9D8B030D-6E8A-4147-A177-3AD203B41FA5}">
                      <a16:colId xmlns:a16="http://schemas.microsoft.com/office/drawing/2014/main" val="2522874075"/>
                    </a:ext>
                  </a:extLst>
                </a:gridCol>
                <a:gridCol w="1727200">
                  <a:extLst>
                    <a:ext uri="{9D8B030D-6E8A-4147-A177-3AD203B41FA5}">
                      <a16:colId xmlns:a16="http://schemas.microsoft.com/office/drawing/2014/main" val="3424458039"/>
                    </a:ext>
                  </a:extLst>
                </a:gridCol>
                <a:gridCol w="1509486">
                  <a:extLst>
                    <a:ext uri="{9D8B030D-6E8A-4147-A177-3AD203B41FA5}">
                      <a16:colId xmlns:a16="http://schemas.microsoft.com/office/drawing/2014/main" val="969687762"/>
                    </a:ext>
                  </a:extLst>
                </a:gridCol>
              </a:tblGrid>
              <a:tr h="465152">
                <a:tc>
                  <a:txBody>
                    <a:bodyPr/>
                    <a:lstStyle/>
                    <a:p>
                      <a:pPr algn="justLow">
                        <a:lnSpc>
                          <a:spcPct val="107000"/>
                        </a:lnSpc>
                        <a:spcAft>
                          <a:spcPts val="800"/>
                        </a:spcAft>
                      </a:pPr>
                      <a:r>
                        <a:rPr lang="en-GB" sz="1100" dirty="0" err="1">
                          <a:solidFill>
                            <a:schemeClr val="tx1"/>
                          </a:solidFill>
                          <a:effectLst/>
                        </a:rPr>
                        <a:t>Center</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a:solidFill>
                            <a:schemeClr val="tx1"/>
                          </a:solidFill>
                          <a:effectLst/>
                        </a:rPr>
                        <a:t>No</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Train</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Validation</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a:solidFill>
                            <a:schemeClr val="tx1"/>
                          </a:solidFill>
                          <a:effectLst/>
                        </a:rPr>
                        <a:t>Test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Scanner</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Reconstruction</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Matrix size × Z</a:t>
                      </a:r>
                      <a:r>
                        <a:rPr lang="en-GB" sz="1100" baseline="300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extLst>
                  <a:ext uri="{0D108BD9-81ED-4DB2-BD59-A6C34878D82A}">
                    <a16:rowId xmlns:a16="http://schemas.microsoft.com/office/drawing/2014/main" val="2270187456"/>
                  </a:ext>
                </a:extLst>
              </a:tr>
              <a:tr h="465152">
                <a:tc>
                  <a:txBody>
                    <a:bodyPr/>
                    <a:lstStyle/>
                    <a:p>
                      <a:pPr algn="justLow">
                        <a:lnSpc>
                          <a:spcPct val="107000"/>
                        </a:lnSpc>
                        <a:spcAft>
                          <a:spcPts val="800"/>
                        </a:spcAft>
                      </a:pPr>
                      <a:r>
                        <a:rPr lang="en-GB" sz="1100" dirty="0" err="1">
                          <a:solidFill>
                            <a:schemeClr val="tx1"/>
                          </a:solidFill>
                          <a:effectLst/>
                        </a:rPr>
                        <a:t>Center</a:t>
                      </a:r>
                      <a:r>
                        <a:rPr lang="en-GB" sz="1100" dirty="0">
                          <a:solidFill>
                            <a:schemeClr val="tx1"/>
                          </a:solidFill>
                          <a:effectLst/>
                        </a:rPr>
                        <a:t> 1</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C000"/>
                    </a:solidFill>
                  </a:tcPr>
                </a:tc>
                <a:tc>
                  <a:txBody>
                    <a:bodyPr/>
                    <a:lstStyle/>
                    <a:p>
                      <a:pPr algn="justLow">
                        <a:lnSpc>
                          <a:spcPct val="107000"/>
                        </a:lnSpc>
                        <a:spcAft>
                          <a:spcPts val="800"/>
                        </a:spcAft>
                      </a:pPr>
                      <a:r>
                        <a:rPr lang="en-GB" sz="1100" dirty="0">
                          <a:solidFill>
                            <a:schemeClr val="tx1"/>
                          </a:solidFill>
                          <a:effectLst/>
                        </a:rPr>
                        <a:t>56</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43</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a:solidFill>
                            <a:schemeClr val="tx1"/>
                          </a:solidFill>
                          <a:effectLst/>
                        </a:rPr>
                        <a:t>11</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a:solidFill>
                            <a:schemeClr val="tx1"/>
                          </a:solidFill>
                          <a:effectLst/>
                        </a:rPr>
                        <a:t>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Siemens Biograph 6</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a:solidFill>
                            <a:schemeClr val="tx1"/>
                          </a:solidFill>
                          <a:effectLst/>
                        </a:rPr>
                        <a:t>3D-OSEM</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a:solidFill>
                            <a:schemeClr val="tx1"/>
                          </a:solidFill>
                          <a:effectLst/>
                        </a:rPr>
                        <a:t>168 × 168</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extLst>
                  <a:ext uri="{0D108BD9-81ED-4DB2-BD59-A6C34878D82A}">
                    <a16:rowId xmlns:a16="http://schemas.microsoft.com/office/drawing/2014/main" val="2011135887"/>
                  </a:ext>
                </a:extLst>
              </a:tr>
              <a:tr h="473467">
                <a:tc>
                  <a:txBody>
                    <a:bodyPr/>
                    <a:lstStyle/>
                    <a:p>
                      <a:pPr algn="justLow">
                        <a:lnSpc>
                          <a:spcPct val="107000"/>
                        </a:lnSpc>
                        <a:spcAft>
                          <a:spcPts val="800"/>
                        </a:spcAft>
                      </a:pPr>
                      <a:r>
                        <a:rPr lang="en-GB" sz="1100" dirty="0" err="1">
                          <a:solidFill>
                            <a:schemeClr val="tx1"/>
                          </a:solidFill>
                          <a:effectLst/>
                        </a:rPr>
                        <a:t>Center</a:t>
                      </a:r>
                      <a:r>
                        <a:rPr lang="en-GB" sz="1100" dirty="0">
                          <a:solidFill>
                            <a:schemeClr val="tx1"/>
                          </a:solidFill>
                          <a:effectLst/>
                        </a:rPr>
                        <a:t> 2</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C000"/>
                    </a:solidFill>
                  </a:tcPr>
                </a:tc>
                <a:tc>
                  <a:txBody>
                    <a:bodyPr/>
                    <a:lstStyle/>
                    <a:p>
                      <a:pPr algn="justLow">
                        <a:lnSpc>
                          <a:spcPct val="107000"/>
                        </a:lnSpc>
                        <a:spcAft>
                          <a:spcPts val="800"/>
                        </a:spcAft>
                      </a:pPr>
                      <a:r>
                        <a:rPr lang="en-GB" sz="1100" dirty="0">
                          <a:solidFill>
                            <a:schemeClr val="tx1"/>
                          </a:solidFill>
                          <a:effectLst/>
                        </a:rPr>
                        <a:t>31</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25</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4</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2</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GE Discovery IQ</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a:solidFill>
                            <a:schemeClr val="tx1"/>
                          </a:solidFill>
                          <a:effectLst/>
                        </a:rPr>
                        <a:t>3D-OSEM</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a:solidFill>
                            <a:schemeClr val="tx1"/>
                          </a:solidFill>
                          <a:effectLst/>
                        </a:rPr>
                        <a:t>192 × 192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extLst>
                  <a:ext uri="{0D108BD9-81ED-4DB2-BD59-A6C34878D82A}">
                    <a16:rowId xmlns:a16="http://schemas.microsoft.com/office/drawing/2014/main" val="1453229168"/>
                  </a:ext>
                </a:extLst>
              </a:tr>
              <a:tr h="431890">
                <a:tc>
                  <a:txBody>
                    <a:bodyPr/>
                    <a:lstStyle/>
                    <a:p>
                      <a:pPr algn="justLow">
                        <a:lnSpc>
                          <a:spcPct val="107000"/>
                        </a:lnSpc>
                        <a:spcAft>
                          <a:spcPts val="800"/>
                        </a:spcAft>
                      </a:pPr>
                      <a:r>
                        <a:rPr lang="en-GB" sz="1100" dirty="0" err="1">
                          <a:solidFill>
                            <a:schemeClr val="tx1"/>
                          </a:solidFill>
                          <a:effectLst/>
                        </a:rPr>
                        <a:t>Center</a:t>
                      </a:r>
                      <a:r>
                        <a:rPr lang="en-GB" sz="1100" dirty="0">
                          <a:solidFill>
                            <a:schemeClr val="tx1"/>
                          </a:solidFill>
                          <a:effectLst/>
                        </a:rPr>
                        <a:t> 3</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C000"/>
                    </a:solidFill>
                  </a:tcPr>
                </a:tc>
                <a:tc>
                  <a:txBody>
                    <a:bodyPr/>
                    <a:lstStyle/>
                    <a:p>
                      <a:pPr algn="justLow">
                        <a:lnSpc>
                          <a:spcPct val="107000"/>
                        </a:lnSpc>
                        <a:spcAft>
                          <a:spcPts val="800"/>
                        </a:spcAft>
                      </a:pPr>
                      <a:r>
                        <a:rPr lang="en-GB" sz="1100">
                          <a:solidFill>
                            <a:schemeClr val="tx1"/>
                          </a:solidFill>
                          <a:effectLst/>
                        </a:rPr>
                        <a:t>45</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a:solidFill>
                            <a:schemeClr val="tx1"/>
                          </a:solidFill>
                          <a:effectLst/>
                        </a:rPr>
                        <a:t>35</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8</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2</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Siemens mCT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3D-OSEM</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a:solidFill>
                            <a:schemeClr val="tx1"/>
                          </a:solidFill>
                          <a:effectLst/>
                        </a:rPr>
                        <a:t>200 × 200</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extLst>
                  <a:ext uri="{0D108BD9-81ED-4DB2-BD59-A6C34878D82A}">
                    <a16:rowId xmlns:a16="http://schemas.microsoft.com/office/drawing/2014/main" val="1377492179"/>
                  </a:ext>
                </a:extLst>
              </a:tr>
              <a:tr h="510801">
                <a:tc>
                  <a:txBody>
                    <a:bodyPr/>
                    <a:lstStyle/>
                    <a:p>
                      <a:pPr algn="justLow">
                        <a:lnSpc>
                          <a:spcPct val="107000"/>
                        </a:lnSpc>
                        <a:spcAft>
                          <a:spcPts val="800"/>
                        </a:spcAft>
                      </a:pPr>
                      <a:r>
                        <a:rPr lang="en-GB" sz="1100" dirty="0" err="1">
                          <a:solidFill>
                            <a:schemeClr val="tx1"/>
                          </a:solidFill>
                          <a:effectLst/>
                        </a:rPr>
                        <a:t>Center</a:t>
                      </a:r>
                      <a:r>
                        <a:rPr lang="en-GB" sz="1100" dirty="0">
                          <a:solidFill>
                            <a:schemeClr val="tx1"/>
                          </a:solidFill>
                          <a:effectLst/>
                        </a:rPr>
                        <a:t> 4</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C000"/>
                    </a:solidFill>
                  </a:tcPr>
                </a:tc>
                <a:tc>
                  <a:txBody>
                    <a:bodyPr/>
                    <a:lstStyle/>
                    <a:p>
                      <a:pPr algn="justLow">
                        <a:lnSpc>
                          <a:spcPct val="107000"/>
                        </a:lnSpc>
                        <a:spcAft>
                          <a:spcPts val="800"/>
                        </a:spcAft>
                      </a:pPr>
                      <a:r>
                        <a:rPr lang="en-GB" sz="1100">
                          <a:solidFill>
                            <a:schemeClr val="tx1"/>
                          </a:solidFill>
                          <a:effectLst/>
                        </a:rPr>
                        <a:t>40</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a:solidFill>
                            <a:schemeClr val="tx1"/>
                          </a:solidFill>
                          <a:effectLst/>
                        </a:rPr>
                        <a:t>28</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10</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a:solidFill>
                            <a:schemeClr val="tx1"/>
                          </a:solidFill>
                          <a:effectLst/>
                        </a:rPr>
                        <a:t>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a:solidFill>
                            <a:schemeClr val="tx1"/>
                          </a:solidFill>
                          <a:effectLst/>
                        </a:rPr>
                        <a:t>Siemens Biograph 6</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3D-OSEM</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tc>
                  <a:txBody>
                    <a:bodyPr/>
                    <a:lstStyle/>
                    <a:p>
                      <a:pPr algn="justLow">
                        <a:lnSpc>
                          <a:spcPct val="107000"/>
                        </a:lnSpc>
                        <a:spcAft>
                          <a:spcPts val="800"/>
                        </a:spcAft>
                      </a:pPr>
                      <a:r>
                        <a:rPr lang="en-GB" sz="1100" dirty="0">
                          <a:solidFill>
                            <a:schemeClr val="tx1"/>
                          </a:solidFill>
                          <a:effectLst/>
                        </a:rPr>
                        <a:t>168 × 168</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rgbClr val="FFE697"/>
                    </a:solidFill>
                  </a:tcPr>
                </a:tc>
                <a:extLst>
                  <a:ext uri="{0D108BD9-81ED-4DB2-BD59-A6C34878D82A}">
                    <a16:rowId xmlns:a16="http://schemas.microsoft.com/office/drawing/2014/main" val="2745977431"/>
                  </a:ext>
                </a:extLst>
              </a:tr>
              <a:tr h="465152">
                <a:tc>
                  <a:txBody>
                    <a:bodyPr/>
                    <a:lstStyle/>
                    <a:p>
                      <a:pPr algn="justLow">
                        <a:lnSpc>
                          <a:spcPct val="107000"/>
                        </a:lnSpc>
                        <a:spcAft>
                          <a:spcPts val="800"/>
                        </a:spcAft>
                      </a:pPr>
                      <a:r>
                        <a:rPr lang="en-GB" sz="1100" dirty="0">
                          <a:solidFill>
                            <a:schemeClr val="bg1"/>
                          </a:solidFill>
                          <a:effectLst/>
                        </a:rPr>
                        <a:t>External </a:t>
                      </a:r>
                      <a:r>
                        <a:rPr lang="en-GB" sz="1100" dirty="0" err="1">
                          <a:solidFill>
                            <a:schemeClr val="bg1"/>
                          </a:solidFill>
                          <a:effectLst/>
                        </a:rPr>
                        <a:t>Center</a:t>
                      </a:r>
                      <a:r>
                        <a:rPr lang="en-GB" sz="1100" dirty="0">
                          <a:solidFill>
                            <a:schemeClr val="bg1"/>
                          </a:solidFill>
                          <a:effectLst/>
                        </a:rPr>
                        <a:t> </a:t>
                      </a:r>
                      <a:endParaRPr lang="en-NL" sz="1100" dirty="0">
                        <a:solidFill>
                          <a:schemeClr val="bg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75000"/>
                      </a:schemeClr>
                    </a:solidFill>
                  </a:tcPr>
                </a:tc>
                <a:tc>
                  <a:txBody>
                    <a:bodyPr/>
                    <a:lstStyle/>
                    <a:p>
                      <a:pPr algn="justLow">
                        <a:lnSpc>
                          <a:spcPct val="107000"/>
                        </a:lnSpc>
                        <a:spcAft>
                          <a:spcPts val="800"/>
                        </a:spcAft>
                      </a:pPr>
                      <a:r>
                        <a:rPr lang="en-GB" sz="1100" dirty="0">
                          <a:solidFill>
                            <a:schemeClr val="tx1"/>
                          </a:solidFill>
                          <a:effectLst/>
                        </a:rPr>
                        <a:t>12</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12</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Siemens Horizon</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PSF+TOF+3D-OSEM</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180 × 180</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4089105425"/>
                  </a:ext>
                </a:extLst>
              </a:tr>
              <a:tr h="465152">
                <a:tc>
                  <a:txBody>
                    <a:bodyPr/>
                    <a:lstStyle/>
                    <a:p>
                      <a:pPr algn="justLow">
                        <a:lnSpc>
                          <a:spcPct val="107000"/>
                        </a:lnSpc>
                        <a:spcAft>
                          <a:spcPts val="800"/>
                        </a:spcAft>
                      </a:pPr>
                      <a:r>
                        <a:rPr lang="en-GB" sz="1100" dirty="0">
                          <a:solidFill>
                            <a:schemeClr val="tx1"/>
                          </a:solidFill>
                          <a:effectLst/>
                        </a:rPr>
                        <a:t>Total</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184</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131</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33</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20</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extLst>
                  <a:ext uri="{0D108BD9-81ED-4DB2-BD59-A6C34878D82A}">
                    <a16:rowId xmlns:a16="http://schemas.microsoft.com/office/drawing/2014/main" val="2348358498"/>
                  </a:ext>
                </a:extLst>
              </a:tr>
            </a:tbl>
          </a:graphicData>
        </a:graphic>
      </p:graphicFrame>
    </p:spTree>
    <p:extLst>
      <p:ext uri="{BB962C8B-B14F-4D97-AF65-F5344CB8AC3E}">
        <p14:creationId xmlns:p14="http://schemas.microsoft.com/office/powerpoint/2010/main" val="4212936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B487E2-0282-B2AB-BA66-9BE54F61AFC2}"/>
              </a:ext>
            </a:extLst>
          </p:cNvPr>
          <p:cNvSpPr>
            <a:spLocks noGrp="1"/>
          </p:cNvSpPr>
          <p:nvPr>
            <p:ph type="title"/>
          </p:nvPr>
        </p:nvSpPr>
        <p:spPr/>
        <p:txBody>
          <a:bodyPr/>
          <a:lstStyle/>
          <a:p>
            <a:r>
              <a:rPr lang="en-US" sz="3200" baseline="30000" dirty="0"/>
              <a:t>18</a:t>
            </a:r>
            <a:r>
              <a:rPr lang="en-US" sz="3200" dirty="0"/>
              <a:t>F-FDG Dataset [5]</a:t>
            </a:r>
            <a:endParaRPr lang="en-US" dirty="0"/>
          </a:p>
        </p:txBody>
      </p:sp>
      <p:sp>
        <p:nvSpPr>
          <p:cNvPr id="4" name="Slide Number Placeholder 3">
            <a:extLst>
              <a:ext uri="{FF2B5EF4-FFF2-40B4-BE49-F238E27FC236}">
                <a16:creationId xmlns:a16="http://schemas.microsoft.com/office/drawing/2014/main" id="{4C0F5C44-A7AC-3DBC-2689-0A390BB0305D}"/>
              </a:ext>
            </a:extLst>
          </p:cNvPr>
          <p:cNvSpPr>
            <a:spLocks noGrp="1"/>
          </p:cNvSpPr>
          <p:nvPr>
            <p:ph type="sldNum" sz="quarter" idx="12"/>
          </p:nvPr>
        </p:nvSpPr>
        <p:spPr/>
        <p:txBody>
          <a:bodyPr vert="horz" lIns="91440" tIns="45720" rIns="91440" bIns="45720" rtlCol="0" anchor="ctr">
            <a:normAutofit/>
          </a:bodyPr>
          <a:lstStyle/>
          <a:p>
            <a:pPr>
              <a:spcAft>
                <a:spcPts val="600"/>
              </a:spcAft>
            </a:pPr>
            <a:fld id="{A65A5C87-DF58-40C8-B092-1DE63DB4547E}" type="slidenum">
              <a:rPr lang="en-US">
                <a:solidFill>
                  <a:schemeClr val="tx1"/>
                </a:solidFill>
                <a:latin typeface="Arial" panose="020B0604020202020204" pitchFamily="34" charset="0"/>
                <a:cs typeface="Arial" panose="020B0604020202020204" pitchFamily="34" charset="0"/>
              </a:rPr>
              <a:pPr>
                <a:spcAft>
                  <a:spcPts val="600"/>
                </a:spcAft>
              </a:pPr>
              <a:t>15</a:t>
            </a:fld>
            <a:endParaRPr lang="en-US">
              <a:solidFill>
                <a:schemeClr val="tx1"/>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D1FE5E2F-032F-0834-F06B-753F37C46EF6}"/>
              </a:ext>
            </a:extLst>
          </p:cNvPr>
          <p:cNvGraphicFramePr>
            <a:graphicFrameLocks noGrp="1"/>
          </p:cNvGraphicFramePr>
          <p:nvPr>
            <p:extLst>
              <p:ext uri="{D42A27DB-BD31-4B8C-83A1-F6EECF244321}">
                <p14:modId xmlns:p14="http://schemas.microsoft.com/office/powerpoint/2010/main" val="301961829"/>
              </p:ext>
            </p:extLst>
          </p:nvPr>
        </p:nvGraphicFramePr>
        <p:xfrm>
          <a:off x="1120793" y="2975195"/>
          <a:ext cx="8798494" cy="1868923"/>
        </p:xfrm>
        <a:graphic>
          <a:graphicData uri="http://schemas.openxmlformats.org/drawingml/2006/table">
            <a:tbl>
              <a:tblPr firstRow="1" firstCol="1" bandRow="1">
                <a:tableStyleId>{5C22544A-7EE6-4342-B048-85BDC9FD1C3A}</a:tableStyleId>
              </a:tblPr>
              <a:tblGrid>
                <a:gridCol w="1342706">
                  <a:extLst>
                    <a:ext uri="{9D8B030D-6E8A-4147-A177-3AD203B41FA5}">
                      <a16:colId xmlns:a16="http://schemas.microsoft.com/office/drawing/2014/main" val="3912517935"/>
                    </a:ext>
                  </a:extLst>
                </a:gridCol>
                <a:gridCol w="517874">
                  <a:extLst>
                    <a:ext uri="{9D8B030D-6E8A-4147-A177-3AD203B41FA5}">
                      <a16:colId xmlns:a16="http://schemas.microsoft.com/office/drawing/2014/main" val="3034094024"/>
                    </a:ext>
                  </a:extLst>
                </a:gridCol>
                <a:gridCol w="636066">
                  <a:extLst>
                    <a:ext uri="{9D8B030D-6E8A-4147-A177-3AD203B41FA5}">
                      <a16:colId xmlns:a16="http://schemas.microsoft.com/office/drawing/2014/main" val="3674346374"/>
                    </a:ext>
                  </a:extLst>
                </a:gridCol>
                <a:gridCol w="1351126">
                  <a:extLst>
                    <a:ext uri="{9D8B030D-6E8A-4147-A177-3AD203B41FA5}">
                      <a16:colId xmlns:a16="http://schemas.microsoft.com/office/drawing/2014/main" val="1873811897"/>
                    </a:ext>
                  </a:extLst>
                </a:gridCol>
                <a:gridCol w="613152">
                  <a:extLst>
                    <a:ext uri="{9D8B030D-6E8A-4147-A177-3AD203B41FA5}">
                      <a16:colId xmlns:a16="http://schemas.microsoft.com/office/drawing/2014/main" val="2653576313"/>
                    </a:ext>
                  </a:extLst>
                </a:gridCol>
                <a:gridCol w="1761283">
                  <a:extLst>
                    <a:ext uri="{9D8B030D-6E8A-4147-A177-3AD203B41FA5}">
                      <a16:colId xmlns:a16="http://schemas.microsoft.com/office/drawing/2014/main" val="2522874075"/>
                    </a:ext>
                  </a:extLst>
                </a:gridCol>
                <a:gridCol w="1186533">
                  <a:extLst>
                    <a:ext uri="{9D8B030D-6E8A-4147-A177-3AD203B41FA5}">
                      <a16:colId xmlns:a16="http://schemas.microsoft.com/office/drawing/2014/main" val="3424458039"/>
                    </a:ext>
                  </a:extLst>
                </a:gridCol>
                <a:gridCol w="1389754">
                  <a:extLst>
                    <a:ext uri="{9D8B030D-6E8A-4147-A177-3AD203B41FA5}">
                      <a16:colId xmlns:a16="http://schemas.microsoft.com/office/drawing/2014/main" val="969687762"/>
                    </a:ext>
                  </a:extLst>
                </a:gridCol>
              </a:tblGrid>
              <a:tr h="465152">
                <a:tc>
                  <a:txBody>
                    <a:bodyPr/>
                    <a:lstStyle/>
                    <a:p>
                      <a:pPr algn="justLow">
                        <a:lnSpc>
                          <a:spcPct val="107000"/>
                        </a:lnSpc>
                        <a:spcAft>
                          <a:spcPts val="800"/>
                        </a:spcAft>
                      </a:pPr>
                      <a:r>
                        <a:rPr lang="en-GB" sz="1100" dirty="0" err="1">
                          <a:solidFill>
                            <a:schemeClr val="tx1"/>
                          </a:solidFill>
                          <a:effectLst/>
                        </a:rPr>
                        <a:t>Center</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No</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a:solidFill>
                            <a:schemeClr val="tx1"/>
                          </a:solidFill>
                          <a:effectLst/>
                        </a:rPr>
                        <a:t>Train</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Validation</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Test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Scanner</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Reconstruction</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Matrix size × Z</a:t>
                      </a:r>
                      <a:r>
                        <a:rPr lang="en-GB" sz="1100" baseline="300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extLst>
                  <a:ext uri="{0D108BD9-81ED-4DB2-BD59-A6C34878D82A}">
                    <a16:rowId xmlns:a16="http://schemas.microsoft.com/office/drawing/2014/main" val="2270187456"/>
                  </a:ext>
                </a:extLst>
              </a:tr>
              <a:tr h="465152">
                <a:tc>
                  <a:txBody>
                    <a:bodyPr/>
                    <a:lstStyle/>
                    <a:p>
                      <a:pPr algn="justLow">
                        <a:lnSpc>
                          <a:spcPct val="107000"/>
                        </a:lnSpc>
                        <a:spcAft>
                          <a:spcPts val="800"/>
                        </a:spcAft>
                      </a:pPr>
                      <a:r>
                        <a:rPr lang="en-GB" sz="1100" dirty="0" err="1">
                          <a:solidFill>
                            <a:schemeClr val="bg1"/>
                          </a:solidFill>
                          <a:effectLst/>
                        </a:rPr>
                        <a:t>Center</a:t>
                      </a:r>
                      <a:r>
                        <a:rPr lang="en-GB" sz="1100" dirty="0">
                          <a:solidFill>
                            <a:schemeClr val="bg1"/>
                          </a:solidFill>
                          <a:effectLst/>
                        </a:rPr>
                        <a:t> 6</a:t>
                      </a:r>
                      <a:endParaRPr lang="en-NL" sz="1100" dirty="0">
                        <a:solidFill>
                          <a:schemeClr val="bg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75000"/>
                      </a:schemeClr>
                    </a:solidFill>
                  </a:tcPr>
                </a:tc>
                <a:tc>
                  <a:txBody>
                    <a:bodyPr/>
                    <a:lstStyle/>
                    <a:p>
                      <a:pPr algn="justLow">
                        <a:lnSpc>
                          <a:spcPct val="107000"/>
                        </a:lnSpc>
                        <a:spcAft>
                          <a:spcPts val="800"/>
                        </a:spcAft>
                      </a:pPr>
                      <a:r>
                        <a:rPr lang="en-GB" sz="1100" dirty="0">
                          <a:solidFill>
                            <a:schemeClr val="tx1"/>
                          </a:solidFill>
                          <a:effectLst/>
                        </a:rPr>
                        <a:t>55</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39</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6</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11</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Siemens Biograph 6</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a:solidFill>
                            <a:schemeClr val="tx1"/>
                          </a:solidFill>
                          <a:effectLst/>
                        </a:rPr>
                        <a:t>3D-OSEM</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168 × 168</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011135887"/>
                  </a:ext>
                </a:extLst>
              </a:tr>
              <a:tr h="473467">
                <a:tc>
                  <a:txBody>
                    <a:bodyPr/>
                    <a:lstStyle/>
                    <a:p>
                      <a:pPr algn="justLow">
                        <a:lnSpc>
                          <a:spcPct val="107000"/>
                        </a:lnSpc>
                        <a:spcAft>
                          <a:spcPts val="800"/>
                        </a:spcAft>
                      </a:pPr>
                      <a:r>
                        <a:rPr lang="en-GB" sz="1100" dirty="0" err="1">
                          <a:solidFill>
                            <a:schemeClr val="bg1"/>
                          </a:solidFill>
                          <a:effectLst/>
                        </a:rPr>
                        <a:t>Center</a:t>
                      </a:r>
                      <a:r>
                        <a:rPr lang="en-GB" sz="1100" dirty="0">
                          <a:solidFill>
                            <a:schemeClr val="bg1"/>
                          </a:solidFill>
                          <a:effectLst/>
                        </a:rPr>
                        <a:t> 7</a:t>
                      </a:r>
                      <a:endParaRPr lang="en-NL" sz="1100" dirty="0">
                        <a:solidFill>
                          <a:schemeClr val="bg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75000"/>
                      </a:schemeClr>
                    </a:solidFill>
                  </a:tcPr>
                </a:tc>
                <a:tc>
                  <a:txBody>
                    <a:bodyPr/>
                    <a:lstStyle/>
                    <a:p>
                      <a:pPr algn="justLow">
                        <a:lnSpc>
                          <a:spcPct val="107000"/>
                        </a:lnSpc>
                        <a:spcAft>
                          <a:spcPts val="800"/>
                        </a:spcAft>
                      </a:pPr>
                      <a:r>
                        <a:rPr lang="en-GB" sz="1100" dirty="0">
                          <a:solidFill>
                            <a:schemeClr val="tx1"/>
                          </a:solidFill>
                          <a:effectLst/>
                        </a:rPr>
                        <a:t>43</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23</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9</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10</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GE Discovery IQ</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3D-OSEM</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tc>
                  <a:txBody>
                    <a:bodyPr/>
                    <a:lstStyle/>
                    <a:p>
                      <a:pPr algn="justLow">
                        <a:lnSpc>
                          <a:spcPct val="107000"/>
                        </a:lnSpc>
                        <a:spcAft>
                          <a:spcPts val="800"/>
                        </a:spcAft>
                      </a:pPr>
                      <a:r>
                        <a:rPr lang="en-GB" sz="1100" dirty="0">
                          <a:solidFill>
                            <a:schemeClr val="tx1"/>
                          </a:solidFill>
                          <a:effectLst/>
                        </a:rPr>
                        <a:t>192 × 192</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453229168"/>
                  </a:ext>
                </a:extLst>
              </a:tr>
              <a:tr h="465152">
                <a:tc>
                  <a:txBody>
                    <a:bodyPr/>
                    <a:lstStyle/>
                    <a:p>
                      <a:pPr algn="justLow">
                        <a:lnSpc>
                          <a:spcPct val="107000"/>
                        </a:lnSpc>
                        <a:spcAft>
                          <a:spcPts val="800"/>
                        </a:spcAft>
                      </a:pPr>
                      <a:r>
                        <a:rPr lang="en-GB" sz="1100" dirty="0">
                          <a:solidFill>
                            <a:schemeClr val="tx1"/>
                          </a:solidFill>
                          <a:effectLst/>
                        </a:rPr>
                        <a:t>Total</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98</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62</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15</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21</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tc>
                  <a:txBody>
                    <a:bodyPr/>
                    <a:lstStyle/>
                    <a:p>
                      <a:pPr algn="justLow">
                        <a:lnSpc>
                          <a:spcPct val="107000"/>
                        </a:lnSpc>
                        <a:spcAft>
                          <a:spcPts val="800"/>
                        </a:spcAft>
                      </a:pPr>
                      <a:r>
                        <a:rPr lang="en-GB" sz="11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solidFill>
                      <a:schemeClr val="bg1">
                        <a:lumMod val="95000"/>
                      </a:schemeClr>
                    </a:solidFill>
                  </a:tcPr>
                </a:tc>
                <a:extLst>
                  <a:ext uri="{0D108BD9-81ED-4DB2-BD59-A6C34878D82A}">
                    <a16:rowId xmlns:a16="http://schemas.microsoft.com/office/drawing/2014/main" val="2348358498"/>
                  </a:ext>
                </a:extLst>
              </a:tr>
            </a:tbl>
          </a:graphicData>
        </a:graphic>
      </p:graphicFrame>
    </p:spTree>
    <p:extLst>
      <p:ext uri="{BB962C8B-B14F-4D97-AF65-F5344CB8AC3E}">
        <p14:creationId xmlns:p14="http://schemas.microsoft.com/office/powerpoint/2010/main" val="2460639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0B267E-08BD-ED3F-7D71-98169390C0CC}"/>
              </a:ext>
            </a:extLst>
          </p:cNvPr>
          <p:cNvSpPr>
            <a:spLocks noGrp="1"/>
          </p:cNvSpPr>
          <p:nvPr>
            <p:ph type="title"/>
          </p:nvPr>
        </p:nvSpPr>
        <p:spPr/>
        <p:txBody>
          <a:bodyPr/>
          <a:lstStyle/>
          <a:p>
            <a:r>
              <a:rPr lang="en-US" dirty="0"/>
              <a:t>Artifact</a:t>
            </a:r>
            <a:r>
              <a:rPr lang="en-US" sz="1600" dirty="0">
                <a:solidFill>
                  <a:srgbClr val="440255"/>
                </a:solidFill>
              </a:rPr>
              <a:t> </a:t>
            </a:r>
            <a:r>
              <a:rPr lang="en-US" dirty="0"/>
              <a:t>dataset</a:t>
            </a:r>
          </a:p>
        </p:txBody>
      </p:sp>
      <p:sp>
        <p:nvSpPr>
          <p:cNvPr id="4" name="Content Placeholder 3">
            <a:extLst>
              <a:ext uri="{FF2B5EF4-FFF2-40B4-BE49-F238E27FC236}">
                <a16:creationId xmlns:a16="http://schemas.microsoft.com/office/drawing/2014/main" id="{BA5DDF27-21F7-D65D-00EC-B2F42AE3BDD3}"/>
              </a:ext>
            </a:extLst>
          </p:cNvPr>
          <p:cNvSpPr>
            <a:spLocks noGrp="1"/>
          </p:cNvSpPr>
          <p:nvPr>
            <p:ph idx="1"/>
          </p:nvPr>
        </p:nvSpPr>
        <p:spPr/>
        <p:txBody>
          <a:bodyPr/>
          <a:lstStyle/>
          <a:p>
            <a:r>
              <a:rPr lang="en-US" sz="2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190 patients</a:t>
            </a:r>
            <a:br>
              <a:rPr lang="en-US" sz="2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br>
            <a:r>
              <a:rPr lang="en-US" sz="2800" baseline="300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18</a:t>
            </a:r>
            <a:r>
              <a:rPr lang="en-US" sz="2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Ga PSMA PET/CT</a:t>
            </a:r>
            <a:br>
              <a:rPr lang="en-US" sz="2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br>
            <a:r>
              <a:rPr lang="en-US" sz="2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Mostly Motion and Halo artifacts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0732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96E7A-7A7B-0863-BDC2-09E76FF4FEF7}"/>
              </a:ext>
            </a:extLst>
          </p:cNvPr>
          <p:cNvSpPr>
            <a:spLocks noGrp="1"/>
          </p:cNvSpPr>
          <p:nvPr>
            <p:ph type="title"/>
          </p:nvPr>
        </p:nvSpPr>
        <p:spPr/>
        <p:txBody>
          <a:bodyPr/>
          <a:lstStyle/>
          <a:p>
            <a:r>
              <a:rPr lang="en-GB" dirty="0"/>
              <a:t>Hyper parameters</a:t>
            </a:r>
            <a:endParaRPr lang="en-US" dirty="0"/>
          </a:p>
        </p:txBody>
      </p:sp>
      <p:sp>
        <p:nvSpPr>
          <p:cNvPr id="3" name="Content Placeholder 2">
            <a:extLst>
              <a:ext uri="{FF2B5EF4-FFF2-40B4-BE49-F238E27FC236}">
                <a16:creationId xmlns:a16="http://schemas.microsoft.com/office/drawing/2014/main" id="{01F4F8D0-9FBD-9FBE-9978-3723FA21B93B}"/>
              </a:ext>
            </a:extLst>
          </p:cNvPr>
          <p:cNvSpPr>
            <a:spLocks noGrp="1"/>
          </p:cNvSpPr>
          <p:nvPr>
            <p:ph idx="1"/>
          </p:nvPr>
        </p:nvSpPr>
        <p:spPr/>
        <p:txBody>
          <a:bodyPr>
            <a:normAutofit fontScale="85000" lnSpcReduction="20000"/>
          </a:bodyPr>
          <a:lstStyle/>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Dyn-</a:t>
            </a:r>
            <a:r>
              <a:rPr lang="en-US" sz="1800" dirty="0" err="1">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UNet</a:t>
            </a:r>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 architecture</a:t>
            </a:r>
          </a:p>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3D patches sized 168×168×16 </a:t>
            </a:r>
            <a:endParaRPr lang="en-US" sz="1800" dirty="0">
              <a:solidFill>
                <a:srgbClr val="000000"/>
              </a:solidFill>
              <a:highlight>
                <a:srgbClr val="FFFFFF"/>
              </a:highlight>
              <a:latin typeface="Arial" panose="020B0604020202020204" pitchFamily="34" charset="0"/>
              <a:ea typeface="Calibri" panose="020F0502020204030204" pitchFamily="34" charset="0"/>
              <a:cs typeface="Arial" panose="020B0604020202020204" pitchFamily="34" charset="0"/>
            </a:endParaRPr>
          </a:p>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20 patches per patient</a:t>
            </a:r>
          </a:p>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Loss function of the mean squared error (MSE)</a:t>
            </a:r>
            <a:endParaRPr lang="en-US" sz="1800" dirty="0">
              <a:solidFill>
                <a:srgbClr val="000000"/>
              </a:solidFill>
              <a:highlight>
                <a:srgbClr val="FFFFFF"/>
              </a:highlight>
              <a:latin typeface="Arial" panose="020B0604020202020204" pitchFamily="34" charset="0"/>
              <a:ea typeface="Calibri" panose="020F0502020204030204" pitchFamily="34" charset="0"/>
              <a:cs typeface="Arial" panose="020B0604020202020204" pitchFamily="34" charset="0"/>
            </a:endParaRPr>
          </a:p>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Learning rate of 0.001</a:t>
            </a:r>
          </a:p>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Optimization Adam algorithm</a:t>
            </a:r>
            <a:endParaRPr lang="en-US" sz="1800" dirty="0">
              <a:solidFill>
                <a:srgbClr val="000000"/>
              </a:solidFill>
              <a:highlight>
                <a:srgbClr val="FFFFFF"/>
              </a:highlight>
              <a:latin typeface="Arial" panose="020B0604020202020204" pitchFamily="34" charset="0"/>
              <a:ea typeface="Calibri" panose="020F0502020204030204" pitchFamily="34" charset="0"/>
              <a:cs typeface="Arial" panose="020B0604020202020204" pitchFamily="34" charset="0"/>
            </a:endParaRPr>
          </a:p>
          <a:p>
            <a:r>
              <a:rPr lang="en-US" sz="1800" dirty="0">
                <a:solidFill>
                  <a:srgbClr val="000000"/>
                </a:solidFill>
                <a:highlight>
                  <a:srgbClr val="FFFFFF"/>
                </a:highlight>
                <a:latin typeface="Arial" panose="020B0604020202020204" pitchFamily="34" charset="0"/>
                <a:ea typeface="Calibri" panose="020F0502020204030204" pitchFamily="34" charset="0"/>
                <a:cs typeface="Arial" panose="020B0604020202020204" pitchFamily="34" charset="0"/>
              </a:rPr>
              <a:t>B</a:t>
            </a:r>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atch size: 4</a:t>
            </a:r>
          </a:p>
          <a:p>
            <a:r>
              <a:rPr lang="en-US" sz="1800" dirty="0">
                <a:solidFill>
                  <a:srgbClr val="000000"/>
                </a:solidFill>
                <a:highlight>
                  <a:srgbClr val="FFFFFF"/>
                </a:highlight>
                <a:latin typeface="Arial" panose="020B0604020202020204" pitchFamily="34" charset="0"/>
                <a:ea typeface="Calibri" panose="020F0502020204030204" pitchFamily="34" charset="0"/>
                <a:cs typeface="Arial" panose="020B0604020202020204" pitchFamily="34" charset="0"/>
              </a:rPr>
              <a:t>spacing : [4.07, 4.07, 3.00]</a:t>
            </a:r>
          </a:p>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four layers: [16, 32, 64, 128]</a:t>
            </a:r>
          </a:p>
          <a:p>
            <a:r>
              <a:rPr lang="en-US" sz="1800" dirty="0">
                <a:solidFill>
                  <a:srgbClr val="000000"/>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Kernels: [3, 3, 3]</a:t>
            </a:r>
          </a:p>
          <a:p>
            <a:r>
              <a:rPr lang="en-US" sz="1800" dirty="0">
                <a:solidFill>
                  <a:srgbClr val="000000"/>
                </a:solidFill>
                <a:highlight>
                  <a:srgbClr val="FFFFFF"/>
                </a:highlight>
                <a:latin typeface="Arial" panose="020B0604020202020204" pitchFamily="34" charset="0"/>
                <a:ea typeface="Calibri" panose="020F0502020204030204" pitchFamily="34" charset="0"/>
                <a:cs typeface="Arial" panose="020B0604020202020204" pitchFamily="34" charset="0"/>
              </a:rPr>
              <a:t>2 super vision head</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8EB600C8-DFD7-68B0-388A-4914DBB98C47}"/>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17</a:t>
            </a:fld>
            <a:endParaRPr lang="en-US" dirty="0">
              <a:latin typeface="Arial" panose="020B0604020202020204" pitchFamily="34" charset="0"/>
              <a:cs typeface="Arial" panose="020B0604020202020204" pitchFamily="34" charset="0"/>
            </a:endParaRPr>
          </a:p>
        </p:txBody>
      </p:sp>
      <p:pic>
        <p:nvPicPr>
          <p:cNvPr id="4" name="Picture 3" descr="A diagram of a diagram&#10;&#10;Description automatically generated with medium confidence">
            <a:extLst>
              <a:ext uri="{FF2B5EF4-FFF2-40B4-BE49-F238E27FC236}">
                <a16:creationId xmlns:a16="http://schemas.microsoft.com/office/drawing/2014/main" id="{89919B5B-A08D-2A2D-14E0-3A2C5D74C7D4}"/>
              </a:ext>
            </a:extLst>
          </p:cNvPr>
          <p:cNvPicPr>
            <a:picLocks noChangeAspect="1"/>
          </p:cNvPicPr>
          <p:nvPr/>
        </p:nvPicPr>
        <p:blipFill>
          <a:blip r:embed="rId2"/>
          <a:stretch>
            <a:fillRect/>
          </a:stretch>
        </p:blipFill>
        <p:spPr>
          <a:xfrm>
            <a:off x="5552186" y="2755065"/>
            <a:ext cx="5731510" cy="2829560"/>
          </a:xfrm>
          <a:prstGeom prst="rect">
            <a:avLst/>
          </a:prstGeom>
          <a:ln w="3175">
            <a:solidFill>
              <a:schemeClr val="tx1"/>
            </a:solidFill>
          </a:ln>
        </p:spPr>
      </p:pic>
      <p:sp>
        <p:nvSpPr>
          <p:cNvPr id="7" name="TextBox 6">
            <a:extLst>
              <a:ext uri="{FF2B5EF4-FFF2-40B4-BE49-F238E27FC236}">
                <a16:creationId xmlns:a16="http://schemas.microsoft.com/office/drawing/2014/main" id="{58201B12-7C86-1444-2D06-8B0FF404C56A}"/>
              </a:ext>
            </a:extLst>
          </p:cNvPr>
          <p:cNvSpPr txBox="1"/>
          <p:nvPr/>
        </p:nvSpPr>
        <p:spPr>
          <a:xfrm>
            <a:off x="6918385" y="5677000"/>
            <a:ext cx="3433313" cy="307777"/>
          </a:xfrm>
          <a:prstGeom prst="rect">
            <a:avLst/>
          </a:prstGeom>
          <a:noFill/>
        </p:spPr>
        <p:txBody>
          <a:bodyPr wrap="square">
            <a:spAutoFit/>
          </a:bodyPr>
          <a:lstStyle/>
          <a:p>
            <a:r>
              <a:rPr lang="en-US" sz="1400" dirty="0">
                <a:solidFill>
                  <a:srgbClr val="4472C4"/>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The architecture of </a:t>
            </a:r>
            <a:r>
              <a:rPr lang="en-US" sz="1400" dirty="0" err="1">
                <a:solidFill>
                  <a:srgbClr val="4472C4"/>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DynUnet</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4874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720A6E-E74E-2AD3-0F71-307936E8A77E}"/>
              </a:ext>
            </a:extLst>
          </p:cNvPr>
          <p:cNvSpPr>
            <a:spLocks noGrp="1"/>
          </p:cNvSpPr>
          <p:nvPr>
            <p:ph idx="1"/>
          </p:nvPr>
        </p:nvSpPr>
        <p:spPr>
          <a:xfrm>
            <a:off x="1115568" y="5080000"/>
            <a:ext cx="10168128" cy="1092200"/>
          </a:xfrm>
        </p:spPr>
        <p:txBody>
          <a:bodyPr>
            <a:normAutofit/>
          </a:bodyPr>
          <a:lstStyle/>
          <a:p>
            <a:pPr marL="0" indent="0">
              <a:buNone/>
            </a:pPr>
            <a:r>
              <a:rPr lang="en-NL" sz="1800" dirty="0">
                <a:latin typeface="Arial" panose="020B0604020202020204" pitchFamily="34" charset="0"/>
                <a:cs typeface="Arial" panose="020B0604020202020204" pitchFamily="34" charset="0"/>
              </a:rPr>
              <a:t>IMCM </a:t>
            </a:r>
            <a:r>
              <a:rPr lang="en-GB" sz="1800" dirty="0">
                <a:latin typeface="Arial" panose="020B0604020202020204" pitchFamily="34" charset="0"/>
                <a:cs typeface="Arial" panose="020B0604020202020204" pitchFamily="34" charset="0"/>
                <a:sym typeface="Wingdings" panose="05000000000000000000" pitchFamily="2" charset="2"/>
              </a:rPr>
              <a:t> </a:t>
            </a:r>
            <a:r>
              <a:rPr lang="en-NL" sz="1800" dirty="0">
                <a:latin typeface="Arial" panose="020B0604020202020204" pitchFamily="34" charset="0"/>
                <a:cs typeface="Arial" panose="020B0604020202020204" pitchFamily="34" charset="0"/>
              </a:rPr>
              <a:t>Integrated multi-Centre model</a:t>
            </a:r>
            <a:br>
              <a:rPr lang="en-GB" sz="1800" dirty="0">
                <a:latin typeface="Arial" panose="020B0604020202020204" pitchFamily="34" charset="0"/>
                <a:cs typeface="Arial" panose="020B0604020202020204" pitchFamily="34" charset="0"/>
              </a:rPr>
            </a:br>
            <a:r>
              <a:rPr lang="en-GB" sz="1800" dirty="0">
                <a:effectLst/>
                <a:latin typeface="Arial" panose="020B0604020202020204" pitchFamily="34" charset="0"/>
                <a:ea typeface="Calibri" panose="020F0502020204030204" pitchFamily="34" charset="0"/>
                <a:cs typeface="Arial" panose="020B0604020202020204" pitchFamily="34" charset="0"/>
              </a:rPr>
              <a:t>ADCM  </a:t>
            </a:r>
            <a:r>
              <a:rPr lang="en-GB" sz="1800"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a:t>
            </a:r>
            <a:r>
              <a:rPr lang="en-GB" sz="1800" dirty="0">
                <a:effectLst/>
                <a:latin typeface="Arial" panose="020B0604020202020204" pitchFamily="34" charset="0"/>
                <a:ea typeface="Calibri" panose="020F0502020204030204" pitchFamily="34" charset="0"/>
                <a:cs typeface="Arial" panose="020B0604020202020204" pitchFamily="34" charset="0"/>
              </a:rPr>
              <a:t>Anatomy-Dependent Correction Model</a:t>
            </a:r>
            <a:br>
              <a:rPr lang="en-GB" sz="1800" dirty="0">
                <a:effectLst/>
                <a:latin typeface="Arial" panose="020B0604020202020204" pitchFamily="34" charset="0"/>
                <a:ea typeface="Calibri" panose="020F0502020204030204" pitchFamily="34" charset="0"/>
                <a:cs typeface="Arial" panose="020B0604020202020204" pitchFamily="34" charset="0"/>
              </a:rPr>
            </a:br>
            <a:r>
              <a:rPr lang="en-GB" sz="1800" dirty="0">
                <a:effectLst/>
                <a:latin typeface="Arial" panose="020B0604020202020204" pitchFamily="34" charset="0"/>
                <a:ea typeface="Calibri" panose="020F0502020204030204" pitchFamily="34" charset="0"/>
                <a:cs typeface="Arial" panose="020B0604020202020204" pitchFamily="34" charset="0"/>
              </a:rPr>
              <a:t>TL-MC  </a:t>
            </a:r>
            <a:r>
              <a:rPr lang="en-GB" sz="1800"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a:t>
            </a:r>
            <a:r>
              <a:rPr lang="en-GB" sz="1800" dirty="0">
                <a:effectLst/>
                <a:latin typeface="Arial" panose="020B0604020202020204" pitchFamily="34" charset="0"/>
                <a:ea typeface="Calibri" panose="020F0502020204030204" pitchFamily="34" charset="0"/>
                <a:cs typeface="Arial" panose="020B0604020202020204" pitchFamily="34" charset="0"/>
              </a:rPr>
              <a:t>Transfer Learning for IMCM model</a:t>
            </a:r>
            <a:endParaRPr lang="en-US" sz="1800"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97F890CB-E84E-3C82-79DF-A519DF817161}"/>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18</a:t>
            </a:fld>
            <a:endParaRPr lang="en-US" dirty="0">
              <a:latin typeface="Arial" panose="020B0604020202020204" pitchFamily="34" charset="0"/>
              <a:cs typeface="Arial" panose="020B0604020202020204" pitchFamily="34" charset="0"/>
            </a:endParaRPr>
          </a:p>
        </p:txBody>
      </p:sp>
      <p:graphicFrame>
        <p:nvGraphicFramePr>
          <p:cNvPr id="7" name="Diagram 6">
            <a:extLst>
              <a:ext uri="{FF2B5EF4-FFF2-40B4-BE49-F238E27FC236}">
                <a16:creationId xmlns:a16="http://schemas.microsoft.com/office/drawing/2014/main" id="{D22F9864-B19E-2681-2ADF-ACC9492073E0}"/>
              </a:ext>
            </a:extLst>
          </p:cNvPr>
          <p:cNvGraphicFramePr/>
          <p:nvPr>
            <p:extLst>
              <p:ext uri="{D42A27DB-BD31-4B8C-83A1-F6EECF244321}">
                <p14:modId xmlns:p14="http://schemas.microsoft.com/office/powerpoint/2010/main" val="837142707"/>
              </p:ext>
            </p:extLst>
          </p:nvPr>
        </p:nvGraphicFramePr>
        <p:xfrm>
          <a:off x="1115568" y="1883495"/>
          <a:ext cx="3058269" cy="292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Group 13">
            <a:extLst>
              <a:ext uri="{FF2B5EF4-FFF2-40B4-BE49-F238E27FC236}">
                <a16:creationId xmlns:a16="http://schemas.microsoft.com/office/drawing/2014/main" id="{0AB80CDD-934E-B8EB-2A91-6CFCA2708515}"/>
              </a:ext>
            </a:extLst>
          </p:cNvPr>
          <p:cNvGrpSpPr/>
          <p:nvPr/>
        </p:nvGrpSpPr>
        <p:grpSpPr>
          <a:xfrm>
            <a:off x="4247333" y="1729548"/>
            <a:ext cx="7341969" cy="3049612"/>
            <a:chOff x="4761683" y="1707083"/>
            <a:chExt cx="7341969" cy="3049612"/>
          </a:xfrm>
        </p:grpSpPr>
        <p:pic>
          <p:nvPicPr>
            <p:cNvPr id="5" name="Picture 4">
              <a:extLst>
                <a:ext uri="{FF2B5EF4-FFF2-40B4-BE49-F238E27FC236}">
                  <a16:creationId xmlns:a16="http://schemas.microsoft.com/office/drawing/2014/main" id="{3D003944-D226-6105-2A5A-7A9E376E5290}"/>
                </a:ext>
              </a:extLst>
            </p:cNvPr>
            <p:cNvPicPr>
              <a:picLocks noChangeAspect="1"/>
            </p:cNvPicPr>
            <p:nvPr/>
          </p:nvPicPr>
          <p:blipFill rotWithShape="1">
            <a:blip r:embed="rId7"/>
            <a:srcRect t="3936" b="61635"/>
            <a:stretch/>
          </p:blipFill>
          <p:spPr>
            <a:xfrm>
              <a:off x="4761683" y="1937657"/>
              <a:ext cx="7341969" cy="2819038"/>
            </a:xfrm>
            <a:prstGeom prst="rect">
              <a:avLst/>
            </a:prstGeom>
          </p:spPr>
        </p:pic>
        <p:sp>
          <p:nvSpPr>
            <p:cNvPr id="13" name="TextBox 12">
              <a:extLst>
                <a:ext uri="{FF2B5EF4-FFF2-40B4-BE49-F238E27FC236}">
                  <a16:creationId xmlns:a16="http://schemas.microsoft.com/office/drawing/2014/main" id="{5ECF0F66-E817-7B74-8415-4C91E2F0345E}"/>
                </a:ext>
              </a:extLst>
            </p:cNvPr>
            <p:cNvSpPr txBox="1"/>
            <p:nvPr/>
          </p:nvSpPr>
          <p:spPr>
            <a:xfrm>
              <a:off x="5146051" y="1707083"/>
              <a:ext cx="6788889" cy="276999"/>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       NAC	                 MAC	       IMCM	                TL - MC	       ADCM</a:t>
              </a:r>
              <a:endParaRPr lang="en-US" sz="12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821538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5B5390-F30B-098A-E2C6-3EC0509270EE}"/>
              </a:ext>
            </a:extLst>
          </p:cNvPr>
          <p:cNvSpPr>
            <a:spLocks noGrp="1"/>
          </p:cNvSpPr>
          <p:nvPr>
            <p:ph type="title"/>
          </p:nvPr>
        </p:nvSpPr>
        <p:spPr/>
        <p:txBody>
          <a:bodyPr/>
          <a:lstStyle/>
          <a:p>
            <a:r>
              <a:rPr lang="en-GB" dirty="0"/>
              <a:t>Quantification Metric</a:t>
            </a:r>
            <a:endParaRPr lang="en-US" dirty="0"/>
          </a:p>
        </p:txBody>
      </p:sp>
      <p:sp>
        <p:nvSpPr>
          <p:cNvPr id="3" name="Slide Number Placeholder 2">
            <a:extLst>
              <a:ext uri="{FF2B5EF4-FFF2-40B4-BE49-F238E27FC236}">
                <a16:creationId xmlns:a16="http://schemas.microsoft.com/office/drawing/2014/main" id="{787E3D71-5525-F82B-409B-06D785F8C5D6}"/>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19</a:t>
            </a:fld>
            <a:endParaRPr lang="en-US"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A6B0DC1-9505-E10D-9F6A-02C503C972B4}"/>
                  </a:ext>
                </a:extLst>
              </p:cNvPr>
              <p:cNvSpPr txBox="1"/>
              <p:nvPr/>
            </p:nvSpPr>
            <p:spPr>
              <a:xfrm>
                <a:off x="6974108" y="2713726"/>
                <a:ext cx="3896888" cy="5296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𝑴𝑨𝑬</m:t>
                      </m:r>
                      <m:r>
                        <a:rPr lang="en-US" sz="1400" b="1" i="1">
                          <a:latin typeface="Cambria Math" panose="02040503050406030204" pitchFamily="18" charset="0"/>
                        </a:rPr>
                        <m:t>= </m:t>
                      </m:r>
                      <m:f>
                        <m:fPr>
                          <m:ctrlPr>
                            <a:rPr lang="en-US" sz="1400" b="1" i="1">
                              <a:solidFill>
                                <a:srgbClr val="836967"/>
                              </a:solidFill>
                              <a:latin typeface="Cambria Math" panose="02040503050406030204" pitchFamily="18" charset="0"/>
                            </a:rPr>
                          </m:ctrlPr>
                        </m:fPr>
                        <m:num>
                          <m:r>
                            <a:rPr lang="en-US" sz="1400" b="1" i="1">
                              <a:latin typeface="Cambria Math" panose="02040503050406030204" pitchFamily="18" charset="0"/>
                            </a:rPr>
                            <m:t>𝟏</m:t>
                          </m:r>
                        </m:num>
                        <m:den>
                          <m:r>
                            <a:rPr lang="en-US" sz="1400" b="1" i="1">
                              <a:latin typeface="Cambria Math" panose="02040503050406030204" pitchFamily="18" charset="0"/>
                            </a:rPr>
                            <m:t>𝒕𝒐𝒕</m:t>
                          </m:r>
                        </m:den>
                      </m:f>
                      <m:r>
                        <a:rPr lang="en-US" sz="1400" b="1" i="1">
                          <a:latin typeface="Cambria Math" panose="02040503050406030204" pitchFamily="18" charset="0"/>
                        </a:rPr>
                        <m:t> </m:t>
                      </m:r>
                      <m:nary>
                        <m:naryPr>
                          <m:chr m:val="∑"/>
                          <m:limLoc m:val="subSup"/>
                          <m:ctrlPr>
                            <a:rPr lang="en-US" sz="1400" b="1" i="1">
                              <a:latin typeface="Cambria Math" panose="02040503050406030204" pitchFamily="18" charset="0"/>
                            </a:rPr>
                          </m:ctrlPr>
                        </m:naryPr>
                        <m:sub>
                          <m:r>
                            <a:rPr lang="en-US" sz="1400" b="1" i="1">
                              <a:latin typeface="Cambria Math" panose="02040503050406030204" pitchFamily="18" charset="0"/>
                            </a:rPr>
                            <m:t>𝒗</m:t>
                          </m:r>
                          <m:r>
                            <a:rPr lang="en-US" sz="1400" b="1" i="1">
                              <a:latin typeface="Cambria Math" panose="02040503050406030204" pitchFamily="18" charset="0"/>
                            </a:rPr>
                            <m:t>=</m:t>
                          </m:r>
                          <m:r>
                            <a:rPr lang="en-US" sz="1400" b="1" i="1">
                              <a:latin typeface="Cambria Math" panose="02040503050406030204" pitchFamily="18" charset="0"/>
                            </a:rPr>
                            <m:t>𝟏</m:t>
                          </m:r>
                        </m:sub>
                        <m:sup>
                          <m:r>
                            <a:rPr lang="en-US" sz="1400" b="1" i="1">
                              <a:latin typeface="Cambria Math" panose="02040503050406030204" pitchFamily="18" charset="0"/>
                            </a:rPr>
                            <m:t>𝒕𝒐𝒕</m:t>
                          </m:r>
                        </m:sup>
                        <m:e>
                          <m:d>
                            <m:dPr>
                              <m:begChr m:val="|"/>
                              <m:endChr m:val="|"/>
                              <m:ctrlPr>
                                <a:rPr lang="en-US" sz="1400" b="1" i="1">
                                  <a:solidFill>
                                    <a:srgbClr val="836967"/>
                                  </a:solidFill>
                                  <a:latin typeface="Cambria Math" panose="02040503050406030204" pitchFamily="18" charset="0"/>
                                </a:rPr>
                              </m:ctrlPr>
                            </m:dPr>
                            <m:e>
                              <m:sSub>
                                <m:sSubPr>
                                  <m:ctrlPr>
                                    <a:rPr lang="en-US" sz="1400" b="1" i="1">
                                      <a:solidFill>
                                        <a:srgbClr val="836967"/>
                                      </a:solidFill>
                                      <a:latin typeface="Cambria Math" panose="02040503050406030204" pitchFamily="18" charset="0"/>
                                    </a:rPr>
                                  </m:ctrlPr>
                                </m:sSubPr>
                                <m:e>
                                  <m:r>
                                    <a:rPr lang="en-US" sz="1400" b="1" i="1">
                                      <a:latin typeface="Cambria Math" panose="02040503050406030204" pitchFamily="18" charset="0"/>
                                    </a:rPr>
                                    <m:t>𝑷𝑬𝑻</m:t>
                                  </m:r>
                                </m:e>
                                <m:sub>
                                  <m:r>
                                    <a:rPr lang="en-US" sz="1400" b="1" i="1">
                                      <a:latin typeface="Cambria Math" panose="02040503050406030204" pitchFamily="18" charset="0"/>
                                    </a:rPr>
                                    <m:t>𝒑𝒓𝒆𝒅</m:t>
                                  </m:r>
                                </m:sub>
                              </m:sSub>
                              <m:d>
                                <m:dPr>
                                  <m:ctrlPr>
                                    <a:rPr lang="en-US" sz="1400" b="1" i="1">
                                      <a:solidFill>
                                        <a:srgbClr val="836967"/>
                                      </a:solidFill>
                                      <a:latin typeface="Cambria Math" panose="02040503050406030204" pitchFamily="18" charset="0"/>
                                    </a:rPr>
                                  </m:ctrlPr>
                                </m:dPr>
                                <m:e>
                                  <m:r>
                                    <a:rPr lang="en-US" sz="1400" b="1" i="1">
                                      <a:latin typeface="Cambria Math" panose="02040503050406030204" pitchFamily="18" charset="0"/>
                                    </a:rPr>
                                    <m:t>𝒗</m:t>
                                  </m:r>
                                </m:e>
                              </m:d>
                              <m:r>
                                <a:rPr lang="en-US" sz="1400" b="1" i="1">
                                  <a:latin typeface="Cambria Math" panose="02040503050406030204" pitchFamily="18" charset="0"/>
                                </a:rPr>
                                <m:t>− </m:t>
                              </m:r>
                              <m:sSub>
                                <m:sSubPr>
                                  <m:ctrlPr>
                                    <a:rPr lang="en-US" sz="1400" b="1" i="1">
                                      <a:solidFill>
                                        <a:srgbClr val="836967"/>
                                      </a:solidFill>
                                      <a:latin typeface="Cambria Math" panose="02040503050406030204" pitchFamily="18" charset="0"/>
                                    </a:rPr>
                                  </m:ctrlPr>
                                </m:sSubPr>
                                <m:e>
                                  <m:r>
                                    <a:rPr lang="en-US" sz="1400" b="1" i="1">
                                      <a:latin typeface="Cambria Math" panose="02040503050406030204" pitchFamily="18" charset="0"/>
                                    </a:rPr>
                                    <m:t>𝑷𝑬𝑻</m:t>
                                  </m:r>
                                </m:e>
                                <m:sub>
                                  <m:r>
                                    <a:rPr lang="en-US" sz="1400" b="1" i="1">
                                      <a:latin typeface="Cambria Math" panose="02040503050406030204" pitchFamily="18" charset="0"/>
                                    </a:rPr>
                                    <m:t>𝒓𝒆𝒇</m:t>
                                  </m:r>
                                </m:sub>
                              </m:sSub>
                              <m:d>
                                <m:dPr>
                                  <m:ctrlPr>
                                    <a:rPr lang="en-US" sz="1400" b="1" i="1">
                                      <a:solidFill>
                                        <a:srgbClr val="836967"/>
                                      </a:solidFill>
                                      <a:latin typeface="Cambria Math" panose="02040503050406030204" pitchFamily="18" charset="0"/>
                                    </a:rPr>
                                  </m:ctrlPr>
                                </m:dPr>
                                <m:e>
                                  <m:r>
                                    <a:rPr lang="en-US" sz="1400" b="1" i="1">
                                      <a:latin typeface="Cambria Math" panose="02040503050406030204" pitchFamily="18" charset="0"/>
                                    </a:rPr>
                                    <m:t>𝒗</m:t>
                                  </m:r>
                                </m:e>
                              </m:d>
                            </m:e>
                          </m:d>
                          <m:r>
                            <a:rPr lang="en-US" sz="1400" b="1" i="1">
                              <a:latin typeface="Cambria Math" panose="02040503050406030204" pitchFamily="18" charset="0"/>
                            </a:rPr>
                            <m:t> </m:t>
                          </m:r>
                        </m:e>
                      </m:nary>
                    </m:oMath>
                  </m:oMathPara>
                </a14:m>
                <a:endParaRPr lang="en-US" sz="1600" b="1" i="1" dirty="0">
                  <a:latin typeface="Arial" panose="020B0604020202020204" pitchFamily="34" charset="0"/>
                  <a:cs typeface="Arial" panose="020B0604020202020204" pitchFamily="34" charset="0"/>
                </a:endParaRPr>
              </a:p>
            </p:txBody>
          </p:sp>
        </mc:Choice>
        <mc:Fallback>
          <p:sp>
            <p:nvSpPr>
              <p:cNvPr id="8" name="TextBox 7">
                <a:extLst>
                  <a:ext uri="{FF2B5EF4-FFF2-40B4-BE49-F238E27FC236}">
                    <a16:creationId xmlns:a16="http://schemas.microsoft.com/office/drawing/2014/main" id="{0A6B0DC1-9505-E10D-9F6A-02C503C972B4}"/>
                  </a:ext>
                </a:extLst>
              </p:cNvPr>
              <p:cNvSpPr txBox="1">
                <a:spLocks noRot="1" noChangeAspect="1" noMove="1" noResize="1" noEditPoints="1" noAdjustHandles="1" noChangeArrowheads="1" noChangeShapeType="1" noTextEdit="1"/>
              </p:cNvSpPr>
              <p:nvPr/>
            </p:nvSpPr>
            <p:spPr>
              <a:xfrm>
                <a:off x="6974108" y="2713726"/>
                <a:ext cx="3896888" cy="529697"/>
              </a:xfrm>
              <a:prstGeom prst="rect">
                <a:avLst/>
              </a:prstGeom>
              <a:blipFill>
                <a:blip r:embed="rId2"/>
                <a:stretch>
                  <a:fillRect t="-135632" b="-2080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690370B-3DE2-AB4A-7A64-0D80FBBD536F}"/>
                  </a:ext>
                </a:extLst>
              </p:cNvPr>
              <p:cNvSpPr txBox="1"/>
              <p:nvPr/>
            </p:nvSpPr>
            <p:spPr>
              <a:xfrm>
                <a:off x="1116555" y="3615164"/>
                <a:ext cx="4687429" cy="5834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𝑹𝑬</m:t>
                      </m:r>
                      <m:r>
                        <a:rPr lang="en-US" sz="1400" b="1" i="1">
                          <a:latin typeface="Cambria Math" panose="02040503050406030204" pitchFamily="18" charset="0"/>
                        </a:rPr>
                        <m:t> </m:t>
                      </m:r>
                      <m:d>
                        <m:dPr>
                          <m:ctrlPr>
                            <a:rPr lang="en-US" sz="1400" b="1" i="1">
                              <a:latin typeface="Cambria Math" panose="02040503050406030204" pitchFamily="18" charset="0"/>
                            </a:rPr>
                          </m:ctrlPr>
                        </m:dPr>
                        <m:e>
                          <m:r>
                            <a:rPr lang="en-US" sz="1400" b="1" i="1">
                              <a:latin typeface="Cambria Math" panose="02040503050406030204" pitchFamily="18" charset="0"/>
                            </a:rPr>
                            <m:t>%</m:t>
                          </m:r>
                        </m:e>
                      </m:d>
                      <m:r>
                        <a:rPr lang="en-US" sz="1400" b="1" i="1">
                          <a:latin typeface="Cambria Math" panose="02040503050406030204" pitchFamily="18" charset="0"/>
                        </a:rPr>
                        <m:t>= </m:t>
                      </m:r>
                      <m:f>
                        <m:fPr>
                          <m:ctrlPr>
                            <a:rPr lang="en-US" sz="1400" b="1" i="1">
                              <a:solidFill>
                                <a:srgbClr val="836967"/>
                              </a:solidFill>
                              <a:latin typeface="Cambria Math" panose="02040503050406030204" pitchFamily="18" charset="0"/>
                            </a:rPr>
                          </m:ctrlPr>
                        </m:fPr>
                        <m:num>
                          <m:r>
                            <a:rPr lang="en-US" sz="1400" b="1" i="1">
                              <a:latin typeface="Cambria Math" panose="02040503050406030204" pitchFamily="18" charset="0"/>
                            </a:rPr>
                            <m:t>𝟏</m:t>
                          </m:r>
                        </m:num>
                        <m:den>
                          <m:r>
                            <a:rPr lang="en-US" sz="1400" b="1" i="1">
                              <a:latin typeface="Cambria Math" panose="02040503050406030204" pitchFamily="18" charset="0"/>
                            </a:rPr>
                            <m:t>𝒕𝒐𝒕</m:t>
                          </m:r>
                        </m:den>
                      </m:f>
                      <m:r>
                        <a:rPr lang="en-US" sz="1400" b="1" i="1">
                          <a:latin typeface="Cambria Math" panose="02040503050406030204" pitchFamily="18" charset="0"/>
                        </a:rPr>
                        <m:t> </m:t>
                      </m:r>
                      <m:nary>
                        <m:naryPr>
                          <m:chr m:val="∑"/>
                          <m:limLoc m:val="subSup"/>
                          <m:ctrlPr>
                            <a:rPr lang="en-US" sz="1400" b="1" i="1">
                              <a:latin typeface="Cambria Math" panose="02040503050406030204" pitchFamily="18" charset="0"/>
                            </a:rPr>
                          </m:ctrlPr>
                        </m:naryPr>
                        <m:sub>
                          <m:r>
                            <a:rPr lang="en-US" sz="1400" b="1" i="1">
                              <a:latin typeface="Cambria Math" panose="02040503050406030204" pitchFamily="18" charset="0"/>
                            </a:rPr>
                            <m:t>𝒗</m:t>
                          </m:r>
                          <m:r>
                            <a:rPr lang="en-US" sz="1400" b="1" i="1">
                              <a:latin typeface="Cambria Math" panose="02040503050406030204" pitchFamily="18" charset="0"/>
                            </a:rPr>
                            <m:t>=</m:t>
                          </m:r>
                          <m:r>
                            <a:rPr lang="en-US" sz="1400" b="1" i="1">
                              <a:latin typeface="Cambria Math" panose="02040503050406030204" pitchFamily="18" charset="0"/>
                            </a:rPr>
                            <m:t>𝟏</m:t>
                          </m:r>
                        </m:sub>
                        <m:sup>
                          <m:r>
                            <a:rPr lang="en-US" sz="1400" b="1" i="1">
                              <a:latin typeface="Cambria Math" panose="02040503050406030204" pitchFamily="18" charset="0"/>
                            </a:rPr>
                            <m:t>𝒕𝒐𝒕</m:t>
                          </m:r>
                        </m:sup>
                        <m:e>
                          <m:f>
                            <m:fPr>
                              <m:ctrlPr>
                                <a:rPr lang="en-US" sz="1400" b="1" i="1">
                                  <a:solidFill>
                                    <a:srgbClr val="836967"/>
                                  </a:solidFill>
                                  <a:latin typeface="Cambria Math" panose="02040503050406030204" pitchFamily="18" charset="0"/>
                                </a:rPr>
                              </m:ctrlPr>
                            </m:fPr>
                            <m:num>
                              <m:sSub>
                                <m:sSubPr>
                                  <m:ctrlPr>
                                    <a:rPr lang="en-US" sz="1400" b="1" i="1">
                                      <a:solidFill>
                                        <a:srgbClr val="836967"/>
                                      </a:solidFill>
                                      <a:latin typeface="Cambria Math" panose="02040503050406030204" pitchFamily="18" charset="0"/>
                                    </a:rPr>
                                  </m:ctrlPr>
                                </m:sSubPr>
                                <m:e>
                                  <m:r>
                                    <a:rPr lang="en-US" sz="1400" b="1" i="1">
                                      <a:latin typeface="Cambria Math" panose="02040503050406030204" pitchFamily="18" charset="0"/>
                                    </a:rPr>
                                    <m:t>𝑷𝑬𝑻</m:t>
                                  </m:r>
                                </m:e>
                                <m:sub>
                                  <m:r>
                                    <a:rPr lang="en-US" sz="1400" b="1" i="1">
                                      <a:latin typeface="Cambria Math" panose="02040503050406030204" pitchFamily="18" charset="0"/>
                                    </a:rPr>
                                    <m:t>𝒑𝒓𝒆𝒅</m:t>
                                  </m:r>
                                </m:sub>
                              </m:sSub>
                              <m:d>
                                <m:dPr>
                                  <m:ctrlPr>
                                    <a:rPr lang="en-US" sz="1400" b="1" i="1">
                                      <a:latin typeface="Cambria Math" panose="02040503050406030204" pitchFamily="18" charset="0"/>
                                    </a:rPr>
                                  </m:ctrlPr>
                                </m:dPr>
                                <m:e>
                                  <m:r>
                                    <a:rPr lang="en-US" sz="1400" b="1" i="1">
                                      <a:latin typeface="Cambria Math" panose="02040503050406030204" pitchFamily="18" charset="0"/>
                                    </a:rPr>
                                    <m:t>𝒗</m:t>
                                  </m:r>
                                </m:e>
                              </m:d>
                              <m:r>
                                <a:rPr lang="en-US" sz="1400" b="1" i="1">
                                  <a:latin typeface="Cambria Math" panose="02040503050406030204" pitchFamily="18" charset="0"/>
                                </a:rPr>
                                <m:t>− </m:t>
                              </m:r>
                              <m:sSub>
                                <m:sSubPr>
                                  <m:ctrlPr>
                                    <a:rPr lang="en-US" sz="1400" b="1" i="1">
                                      <a:solidFill>
                                        <a:srgbClr val="836967"/>
                                      </a:solidFill>
                                      <a:latin typeface="Cambria Math" panose="02040503050406030204" pitchFamily="18" charset="0"/>
                                    </a:rPr>
                                  </m:ctrlPr>
                                </m:sSubPr>
                                <m:e>
                                  <m:r>
                                    <a:rPr lang="en-US" sz="1400" b="1" i="1">
                                      <a:latin typeface="Cambria Math" panose="02040503050406030204" pitchFamily="18" charset="0"/>
                                    </a:rPr>
                                    <m:t>𝑷𝑬𝑻</m:t>
                                  </m:r>
                                </m:e>
                                <m:sub>
                                  <m:r>
                                    <a:rPr lang="en-US" sz="1400" b="1" i="1">
                                      <a:latin typeface="Cambria Math" panose="02040503050406030204" pitchFamily="18" charset="0"/>
                                    </a:rPr>
                                    <m:t>𝒓𝒆𝒇</m:t>
                                  </m:r>
                                </m:sub>
                              </m:sSub>
                              <m:d>
                                <m:dPr>
                                  <m:ctrlPr>
                                    <a:rPr lang="en-US" sz="1400" b="1" i="1">
                                      <a:latin typeface="Cambria Math" panose="02040503050406030204" pitchFamily="18" charset="0"/>
                                    </a:rPr>
                                  </m:ctrlPr>
                                </m:dPr>
                                <m:e>
                                  <m:r>
                                    <a:rPr lang="en-US" sz="1400" b="1" i="1">
                                      <a:latin typeface="Cambria Math" panose="02040503050406030204" pitchFamily="18" charset="0"/>
                                    </a:rPr>
                                    <m:t>𝒗</m:t>
                                  </m:r>
                                </m:e>
                              </m:d>
                            </m:num>
                            <m:den>
                              <m:sSub>
                                <m:sSubPr>
                                  <m:ctrlPr>
                                    <a:rPr lang="en-US" sz="1400" b="1" i="1">
                                      <a:solidFill>
                                        <a:srgbClr val="836967"/>
                                      </a:solidFill>
                                      <a:latin typeface="Cambria Math" panose="02040503050406030204" pitchFamily="18" charset="0"/>
                                    </a:rPr>
                                  </m:ctrlPr>
                                </m:sSubPr>
                                <m:e>
                                  <m:r>
                                    <a:rPr lang="en-US" sz="1400" b="1" i="1">
                                      <a:latin typeface="Cambria Math" panose="02040503050406030204" pitchFamily="18" charset="0"/>
                                    </a:rPr>
                                    <m:t>𝑷𝑬𝑻</m:t>
                                  </m:r>
                                </m:e>
                                <m:sub>
                                  <m:r>
                                    <a:rPr lang="en-US" sz="1400" b="1" i="1">
                                      <a:latin typeface="Cambria Math" panose="02040503050406030204" pitchFamily="18" charset="0"/>
                                    </a:rPr>
                                    <m:t>𝒓𝒆𝒇</m:t>
                                  </m:r>
                                </m:sub>
                              </m:sSub>
                              <m:d>
                                <m:dPr>
                                  <m:ctrlPr>
                                    <a:rPr lang="en-US" sz="1400" b="1" i="1">
                                      <a:latin typeface="Cambria Math" panose="02040503050406030204" pitchFamily="18" charset="0"/>
                                    </a:rPr>
                                  </m:ctrlPr>
                                </m:dPr>
                                <m:e>
                                  <m:r>
                                    <a:rPr lang="en-US" sz="1400" b="1" i="1">
                                      <a:latin typeface="Cambria Math" panose="02040503050406030204" pitchFamily="18" charset="0"/>
                                    </a:rPr>
                                    <m:t>𝒗</m:t>
                                  </m:r>
                                </m:e>
                              </m:d>
                            </m:den>
                          </m:f>
                          <m:r>
                            <a:rPr lang="en-US" sz="1400" b="1" i="1">
                              <a:latin typeface="Cambria Math" panose="02040503050406030204" pitchFamily="18" charset="0"/>
                            </a:rPr>
                            <m:t> ×</m:t>
                          </m:r>
                          <m:r>
                            <a:rPr lang="en-US" sz="1400" b="1" i="1">
                              <a:latin typeface="Cambria Math" panose="02040503050406030204" pitchFamily="18" charset="0"/>
                            </a:rPr>
                            <m:t>𝟏𝟎𝟎</m:t>
                          </m:r>
                          <m:r>
                            <a:rPr lang="en-US" sz="1400" b="1" i="1">
                              <a:latin typeface="Cambria Math" panose="02040503050406030204" pitchFamily="18" charset="0"/>
                            </a:rPr>
                            <m:t>% </m:t>
                          </m:r>
                        </m:e>
                      </m:nary>
                    </m:oMath>
                  </m:oMathPara>
                </a14:m>
                <a:endParaRPr lang="en-US" sz="1400" b="1" i="1" dirty="0">
                  <a:latin typeface="Arial" panose="020B0604020202020204" pitchFamily="34" charset="0"/>
                  <a:cs typeface="Arial" panose="020B0604020202020204" pitchFamily="34" charset="0"/>
                </a:endParaRPr>
              </a:p>
            </p:txBody>
          </p:sp>
        </mc:Choice>
        <mc:Fallback>
          <p:sp>
            <p:nvSpPr>
              <p:cNvPr id="11" name="TextBox 10">
                <a:extLst>
                  <a:ext uri="{FF2B5EF4-FFF2-40B4-BE49-F238E27FC236}">
                    <a16:creationId xmlns:a16="http://schemas.microsoft.com/office/drawing/2014/main" id="{A690370B-3DE2-AB4A-7A64-0D80FBBD536F}"/>
                  </a:ext>
                </a:extLst>
              </p:cNvPr>
              <p:cNvSpPr txBox="1">
                <a:spLocks noRot="1" noChangeAspect="1" noMove="1" noResize="1" noEditPoints="1" noAdjustHandles="1" noChangeArrowheads="1" noChangeShapeType="1" noTextEdit="1"/>
              </p:cNvSpPr>
              <p:nvPr/>
            </p:nvSpPr>
            <p:spPr>
              <a:xfrm>
                <a:off x="1116555" y="3615164"/>
                <a:ext cx="4687429" cy="583493"/>
              </a:xfrm>
              <a:prstGeom prst="rect">
                <a:avLst/>
              </a:prstGeom>
              <a:blipFill>
                <a:blip r:embed="rId3"/>
                <a:stretch>
                  <a:fillRect t="-119792" b="-1822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098158B-7FEB-FE9E-2F35-DF0EF0D4169B}"/>
                  </a:ext>
                </a:extLst>
              </p:cNvPr>
              <p:cNvSpPr txBox="1"/>
              <p:nvPr/>
            </p:nvSpPr>
            <p:spPr>
              <a:xfrm>
                <a:off x="6486147" y="3542483"/>
                <a:ext cx="4383884" cy="7288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𝑹𝑴𝑺𝑬</m:t>
                      </m:r>
                      <m:r>
                        <a:rPr lang="en-US" sz="1400" b="1" i="1">
                          <a:latin typeface="Cambria Math" panose="02040503050406030204" pitchFamily="18" charset="0"/>
                        </a:rPr>
                        <m:t>= </m:t>
                      </m:r>
                      <m:rad>
                        <m:radPr>
                          <m:degHide m:val="on"/>
                          <m:ctrlPr>
                            <a:rPr lang="en-US" sz="1400" b="1" i="1">
                              <a:solidFill>
                                <a:srgbClr val="836967"/>
                              </a:solidFill>
                              <a:latin typeface="Cambria Math" panose="02040503050406030204" pitchFamily="18" charset="0"/>
                            </a:rPr>
                          </m:ctrlPr>
                        </m:radPr>
                        <m:deg/>
                        <m:e>
                          <m:f>
                            <m:fPr>
                              <m:ctrlPr>
                                <a:rPr lang="en-US" sz="1400" b="1" i="1">
                                  <a:solidFill>
                                    <a:srgbClr val="836967"/>
                                  </a:solidFill>
                                  <a:latin typeface="Cambria Math" panose="02040503050406030204" pitchFamily="18" charset="0"/>
                                </a:rPr>
                              </m:ctrlPr>
                            </m:fPr>
                            <m:num>
                              <m:r>
                                <a:rPr lang="en-US" sz="1400" b="1" i="1">
                                  <a:latin typeface="Cambria Math" panose="02040503050406030204" pitchFamily="18" charset="0"/>
                                </a:rPr>
                                <m:t>𝟏</m:t>
                              </m:r>
                            </m:num>
                            <m:den>
                              <m:r>
                                <a:rPr lang="en-US" sz="1400" b="1" i="1">
                                  <a:latin typeface="Cambria Math" panose="02040503050406030204" pitchFamily="18" charset="0"/>
                                </a:rPr>
                                <m:t>𝒕𝒐𝒕</m:t>
                              </m:r>
                            </m:den>
                          </m:f>
                          <m:r>
                            <a:rPr lang="en-US" sz="1400" b="1" i="1">
                              <a:latin typeface="Cambria Math" panose="02040503050406030204" pitchFamily="18" charset="0"/>
                            </a:rPr>
                            <m:t> </m:t>
                          </m:r>
                          <m:nary>
                            <m:naryPr>
                              <m:chr m:val="∑"/>
                              <m:limLoc m:val="subSup"/>
                              <m:ctrlPr>
                                <a:rPr lang="en-US" sz="1400" b="1" i="1">
                                  <a:latin typeface="Cambria Math" panose="02040503050406030204" pitchFamily="18" charset="0"/>
                                </a:rPr>
                              </m:ctrlPr>
                            </m:naryPr>
                            <m:sub>
                              <m:r>
                                <a:rPr lang="en-US" sz="1400" b="1" i="1">
                                  <a:latin typeface="Cambria Math" panose="02040503050406030204" pitchFamily="18" charset="0"/>
                                </a:rPr>
                                <m:t>𝒗</m:t>
                              </m:r>
                              <m:r>
                                <a:rPr lang="en-US" sz="1400" b="1" i="1">
                                  <a:latin typeface="Cambria Math" panose="02040503050406030204" pitchFamily="18" charset="0"/>
                                </a:rPr>
                                <m:t>=</m:t>
                              </m:r>
                              <m:r>
                                <a:rPr lang="en-US" sz="1400" b="1" i="1">
                                  <a:latin typeface="Cambria Math" panose="02040503050406030204" pitchFamily="18" charset="0"/>
                                </a:rPr>
                                <m:t>𝟏</m:t>
                              </m:r>
                            </m:sub>
                            <m:sup>
                              <m:r>
                                <a:rPr lang="en-US" sz="1400" b="1" i="1">
                                  <a:latin typeface="Cambria Math" panose="02040503050406030204" pitchFamily="18" charset="0"/>
                                </a:rPr>
                                <m:t>𝒕𝒐𝒕</m:t>
                              </m:r>
                            </m:sup>
                            <m:e>
                              <m:sSup>
                                <m:sSupPr>
                                  <m:ctrlPr>
                                    <a:rPr lang="en-US" sz="1400" b="1" i="1">
                                      <a:solidFill>
                                        <a:srgbClr val="836967"/>
                                      </a:solidFill>
                                      <a:latin typeface="Cambria Math" panose="02040503050406030204" pitchFamily="18" charset="0"/>
                                    </a:rPr>
                                  </m:ctrlPr>
                                </m:sSupPr>
                                <m:e>
                                  <m:d>
                                    <m:dPr>
                                      <m:begChr m:val=""/>
                                      <m:ctrlPr>
                                        <a:rPr lang="en-US" sz="1400" b="1" i="1">
                                          <a:latin typeface="Cambria Math" panose="02040503050406030204" pitchFamily="18" charset="0"/>
                                        </a:rPr>
                                      </m:ctrlPr>
                                    </m:dPr>
                                    <m:e>
                                      <m:sSub>
                                        <m:sSubPr>
                                          <m:ctrlPr>
                                            <a:rPr lang="en-US" sz="1400" b="1" i="1">
                                              <a:solidFill>
                                                <a:srgbClr val="836967"/>
                                              </a:solidFill>
                                              <a:latin typeface="Cambria Math" panose="02040503050406030204" pitchFamily="18" charset="0"/>
                                            </a:rPr>
                                          </m:ctrlPr>
                                        </m:sSubPr>
                                        <m:e>
                                          <m:d>
                                            <m:dPr>
                                              <m:endChr m:val=""/>
                                              <m:ctrlPr>
                                                <a:rPr lang="en-US" sz="1400" b="1" i="1">
                                                  <a:latin typeface="Cambria Math" panose="02040503050406030204" pitchFamily="18" charset="0"/>
                                                </a:rPr>
                                              </m:ctrlPr>
                                            </m:dPr>
                                            <m:e>
                                              <m:r>
                                                <a:rPr lang="en-US" sz="1400" b="1" i="1">
                                                  <a:latin typeface="Cambria Math" panose="02040503050406030204" pitchFamily="18" charset="0"/>
                                                </a:rPr>
                                                <m:t>𝑷𝑬𝑻</m:t>
                                              </m:r>
                                            </m:e>
                                          </m:d>
                                        </m:e>
                                        <m:sub>
                                          <m:r>
                                            <a:rPr lang="en-US" sz="1400" b="1" i="1">
                                              <a:latin typeface="Cambria Math" panose="02040503050406030204" pitchFamily="18" charset="0"/>
                                            </a:rPr>
                                            <m:t>𝒑𝒓𝒆𝒅</m:t>
                                          </m:r>
                                        </m:sub>
                                      </m:sSub>
                                      <m:d>
                                        <m:dPr>
                                          <m:ctrlPr>
                                            <a:rPr lang="en-US" sz="1400" b="1" i="1">
                                              <a:latin typeface="Cambria Math" panose="02040503050406030204" pitchFamily="18" charset="0"/>
                                            </a:rPr>
                                          </m:ctrlPr>
                                        </m:dPr>
                                        <m:e>
                                          <m:r>
                                            <a:rPr lang="en-US" sz="1400" b="1" i="1">
                                              <a:latin typeface="Cambria Math" panose="02040503050406030204" pitchFamily="18" charset="0"/>
                                            </a:rPr>
                                            <m:t>𝒗</m:t>
                                          </m:r>
                                        </m:e>
                                      </m:d>
                                      <m:r>
                                        <a:rPr lang="en-US" sz="1400" b="1" i="1">
                                          <a:latin typeface="Cambria Math" panose="02040503050406030204" pitchFamily="18" charset="0"/>
                                        </a:rPr>
                                        <m:t>− </m:t>
                                      </m:r>
                                      <m:sSub>
                                        <m:sSubPr>
                                          <m:ctrlPr>
                                            <a:rPr lang="en-US" sz="1400" b="1" i="1">
                                              <a:solidFill>
                                                <a:srgbClr val="836967"/>
                                              </a:solidFill>
                                              <a:latin typeface="Cambria Math" panose="02040503050406030204" pitchFamily="18" charset="0"/>
                                            </a:rPr>
                                          </m:ctrlPr>
                                        </m:sSubPr>
                                        <m:e>
                                          <m:r>
                                            <a:rPr lang="en-US" sz="1400" b="1" i="1">
                                              <a:latin typeface="Cambria Math" panose="02040503050406030204" pitchFamily="18" charset="0"/>
                                            </a:rPr>
                                            <m:t>𝑷𝑬𝑻</m:t>
                                          </m:r>
                                        </m:e>
                                        <m:sub>
                                          <m:r>
                                            <a:rPr lang="en-US" sz="1400" b="1" i="1">
                                              <a:latin typeface="Cambria Math" panose="02040503050406030204" pitchFamily="18" charset="0"/>
                                            </a:rPr>
                                            <m:t>𝒓𝒆𝒇</m:t>
                                          </m:r>
                                        </m:sub>
                                      </m:sSub>
                                      <m:d>
                                        <m:dPr>
                                          <m:ctrlPr>
                                            <a:rPr lang="en-US" sz="1400" b="1" i="1">
                                              <a:latin typeface="Cambria Math" panose="02040503050406030204" pitchFamily="18" charset="0"/>
                                            </a:rPr>
                                          </m:ctrlPr>
                                        </m:dPr>
                                        <m:e>
                                          <m:r>
                                            <a:rPr lang="en-US" sz="1400" b="1" i="1">
                                              <a:latin typeface="Cambria Math" panose="02040503050406030204" pitchFamily="18" charset="0"/>
                                            </a:rPr>
                                            <m:t>𝒗</m:t>
                                          </m:r>
                                        </m:e>
                                      </m:d>
                                    </m:e>
                                  </m:d>
                                </m:e>
                                <m:sup>
                                  <m:r>
                                    <a:rPr lang="en-US" sz="1400" b="1" i="1">
                                      <a:latin typeface="Cambria Math" panose="02040503050406030204" pitchFamily="18" charset="0"/>
                                    </a:rPr>
                                    <m:t>𝟐</m:t>
                                  </m:r>
                                </m:sup>
                              </m:sSup>
                            </m:e>
                          </m:nary>
                        </m:e>
                      </m:rad>
                    </m:oMath>
                  </m:oMathPara>
                </a14:m>
                <a:endParaRPr lang="en-US" sz="1400" b="1" i="1" dirty="0">
                  <a:latin typeface="Arial" panose="020B0604020202020204" pitchFamily="34" charset="0"/>
                  <a:cs typeface="Arial" panose="020B0604020202020204" pitchFamily="34" charset="0"/>
                </a:endParaRPr>
              </a:p>
            </p:txBody>
          </p:sp>
        </mc:Choice>
        <mc:Fallback>
          <p:sp>
            <p:nvSpPr>
              <p:cNvPr id="14" name="TextBox 13">
                <a:extLst>
                  <a:ext uri="{FF2B5EF4-FFF2-40B4-BE49-F238E27FC236}">
                    <a16:creationId xmlns:a16="http://schemas.microsoft.com/office/drawing/2014/main" id="{4098158B-7FEB-FE9E-2F35-DF0EF0D4169B}"/>
                  </a:ext>
                </a:extLst>
              </p:cNvPr>
              <p:cNvSpPr txBox="1">
                <a:spLocks noRot="1" noChangeAspect="1" noMove="1" noResize="1" noEditPoints="1" noAdjustHandles="1" noChangeArrowheads="1" noChangeShapeType="1" noTextEdit="1"/>
              </p:cNvSpPr>
              <p:nvPr/>
            </p:nvSpPr>
            <p:spPr>
              <a:xfrm>
                <a:off x="6486147" y="3542483"/>
                <a:ext cx="4383884" cy="7288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F91D3FE4-490B-565E-737A-592CB3243AA3}"/>
                  </a:ext>
                </a:extLst>
              </p:cNvPr>
              <p:cNvSpPr txBox="1"/>
              <p:nvPr/>
            </p:nvSpPr>
            <p:spPr>
              <a:xfrm>
                <a:off x="843579" y="4614420"/>
                <a:ext cx="3134530" cy="5861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836967"/>
                              </a:solidFill>
                              <a:latin typeface="Cambria Math" panose="02040503050406030204" pitchFamily="18" charset="0"/>
                            </a:rPr>
                          </m:ctrlPr>
                        </m:sSubPr>
                        <m:e>
                          <m:r>
                            <a:rPr lang="en-GB" sz="1400" b="1" i="1" smtClean="0">
                              <a:solidFill>
                                <a:srgbClr val="836967"/>
                              </a:solidFill>
                              <a:latin typeface="Cambria Math" panose="02040503050406030204" pitchFamily="18" charset="0"/>
                            </a:rPr>
                            <m:t>     </m:t>
                          </m:r>
                          <m:r>
                            <a:rPr lang="en-US" sz="1400" b="1" i="1">
                              <a:latin typeface="Cambria Math" panose="02040503050406030204" pitchFamily="18" charset="0"/>
                            </a:rPr>
                            <m:t>𝑷𝑺𝑵𝑹</m:t>
                          </m:r>
                          <m:d>
                            <m:dPr>
                              <m:ctrlPr>
                                <a:rPr lang="en-US" sz="1400" b="1" i="1">
                                  <a:solidFill>
                                    <a:srgbClr val="836967"/>
                                  </a:solidFill>
                                  <a:latin typeface="Cambria Math" panose="02040503050406030204" pitchFamily="18" charset="0"/>
                                </a:rPr>
                              </m:ctrlPr>
                            </m:dPr>
                            <m:e>
                              <m:r>
                                <a:rPr lang="en-US" sz="1400" b="1" i="1">
                                  <a:latin typeface="Cambria Math" panose="02040503050406030204" pitchFamily="18" charset="0"/>
                                </a:rPr>
                                <m:t>𝒅𝑩</m:t>
                              </m:r>
                            </m:e>
                          </m:d>
                          <m:r>
                            <a:rPr lang="en-US" sz="1400" b="1" i="1">
                              <a:latin typeface="Cambria Math" panose="02040503050406030204" pitchFamily="18" charset="0"/>
                            </a:rPr>
                            <m:t>= </m:t>
                          </m:r>
                          <m:r>
                            <a:rPr lang="en-US" sz="1400" b="1" i="1">
                              <a:latin typeface="Cambria Math" panose="02040503050406030204" pitchFamily="18" charset="0"/>
                            </a:rPr>
                            <m:t>𝟏𝟎</m:t>
                          </m:r>
                          <m:r>
                            <a:rPr lang="en-US" sz="1400" b="1" i="1">
                              <a:latin typeface="Cambria Math" panose="02040503050406030204" pitchFamily="18" charset="0"/>
                            </a:rPr>
                            <m:t>𝒍𝒐𝒈</m:t>
                          </m:r>
                        </m:e>
                        <m:sub>
                          <m:r>
                            <a:rPr lang="en-US" sz="1400" b="1" i="1">
                              <a:latin typeface="Cambria Math" panose="02040503050406030204" pitchFamily="18" charset="0"/>
                            </a:rPr>
                            <m:t>𝟏𝟎</m:t>
                          </m:r>
                        </m:sub>
                      </m:sSub>
                      <m:d>
                        <m:dPr>
                          <m:ctrlPr>
                            <a:rPr lang="en-US" sz="1400" b="1" i="1">
                              <a:latin typeface="Cambria Math" panose="02040503050406030204" pitchFamily="18" charset="0"/>
                            </a:rPr>
                          </m:ctrlPr>
                        </m:dPr>
                        <m:e>
                          <m:f>
                            <m:fPr>
                              <m:ctrlPr>
                                <a:rPr lang="en-US" sz="1400" b="1" i="1">
                                  <a:solidFill>
                                    <a:srgbClr val="836967"/>
                                  </a:solidFill>
                                  <a:latin typeface="Cambria Math" panose="02040503050406030204" pitchFamily="18" charset="0"/>
                                </a:rPr>
                              </m:ctrlPr>
                            </m:fPr>
                            <m:num>
                              <m:sSup>
                                <m:sSupPr>
                                  <m:ctrlPr>
                                    <a:rPr lang="en-US" sz="1400" b="1" i="1">
                                      <a:solidFill>
                                        <a:srgbClr val="836967"/>
                                      </a:solidFill>
                                      <a:latin typeface="Cambria Math" panose="02040503050406030204" pitchFamily="18" charset="0"/>
                                    </a:rPr>
                                  </m:ctrlPr>
                                </m:sSupPr>
                                <m:e>
                                  <m:r>
                                    <a:rPr lang="en-US" sz="1400" b="1" i="1">
                                      <a:latin typeface="Cambria Math" panose="02040503050406030204" pitchFamily="18" charset="0"/>
                                    </a:rPr>
                                    <m:t>𝑷𝒆𝒂𝒌</m:t>
                                  </m:r>
                                </m:e>
                                <m:sup>
                                  <m:r>
                                    <a:rPr lang="en-US" sz="1400" b="1" i="1">
                                      <a:latin typeface="Cambria Math" panose="02040503050406030204" pitchFamily="18" charset="0"/>
                                    </a:rPr>
                                    <m:t>𝟐</m:t>
                                  </m:r>
                                </m:sup>
                              </m:sSup>
                            </m:num>
                            <m:den>
                              <m:r>
                                <a:rPr lang="en-US" sz="1400" b="1" i="1">
                                  <a:latin typeface="Cambria Math" panose="02040503050406030204" pitchFamily="18" charset="0"/>
                                </a:rPr>
                                <m:t>𝑴𝑺𝑬</m:t>
                              </m:r>
                            </m:den>
                          </m:f>
                        </m:e>
                      </m:d>
                    </m:oMath>
                  </m:oMathPara>
                </a14:m>
                <a:endParaRPr lang="en-US" sz="1400" b="1" i="1" dirty="0">
                  <a:latin typeface="Arial" panose="020B0604020202020204" pitchFamily="34" charset="0"/>
                  <a:cs typeface="Arial" panose="020B0604020202020204" pitchFamily="34" charset="0"/>
                </a:endParaRPr>
              </a:p>
            </p:txBody>
          </p:sp>
        </mc:Choice>
        <mc:Fallback>
          <p:sp>
            <p:nvSpPr>
              <p:cNvPr id="16" name="TextBox 15">
                <a:extLst>
                  <a:ext uri="{FF2B5EF4-FFF2-40B4-BE49-F238E27FC236}">
                    <a16:creationId xmlns:a16="http://schemas.microsoft.com/office/drawing/2014/main" id="{F91D3FE4-490B-565E-737A-592CB3243AA3}"/>
                  </a:ext>
                </a:extLst>
              </p:cNvPr>
              <p:cNvSpPr txBox="1">
                <a:spLocks noRot="1" noChangeAspect="1" noMove="1" noResize="1" noEditPoints="1" noAdjustHandles="1" noChangeArrowheads="1" noChangeShapeType="1" noTextEdit="1"/>
              </p:cNvSpPr>
              <p:nvPr/>
            </p:nvSpPr>
            <p:spPr>
              <a:xfrm>
                <a:off x="843579" y="4614420"/>
                <a:ext cx="3134530" cy="5861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91D690BB-4698-77CF-16D3-F2BB5E576B78}"/>
                  </a:ext>
                </a:extLst>
              </p:cNvPr>
              <p:cNvSpPr txBox="1"/>
              <p:nvPr/>
            </p:nvSpPr>
            <p:spPr>
              <a:xfrm>
                <a:off x="4876796" y="4503749"/>
                <a:ext cx="6290782" cy="6968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𝑺𝑺𝑰𝑴</m:t>
                      </m:r>
                      <m:d>
                        <m:dPr>
                          <m:ctrlPr>
                            <a:rPr lang="en-US" sz="1400" b="1" i="1">
                              <a:solidFill>
                                <a:srgbClr val="836967"/>
                              </a:solidFill>
                              <a:latin typeface="Cambria Math" panose="02040503050406030204" pitchFamily="18" charset="0"/>
                            </a:rPr>
                          </m:ctrlPr>
                        </m:dPr>
                        <m:e>
                          <m:sSub>
                            <m:sSubPr>
                              <m:ctrlPr>
                                <a:rPr lang="en-US" sz="1400" b="1" i="1">
                                  <a:solidFill>
                                    <a:srgbClr val="836967"/>
                                  </a:solidFill>
                                  <a:latin typeface="Cambria Math" panose="02040503050406030204" pitchFamily="18" charset="0"/>
                                </a:rPr>
                              </m:ctrlPr>
                            </m:sSubPr>
                            <m:e>
                              <m:r>
                                <a:rPr lang="en-US" sz="1400" b="1" i="1">
                                  <a:latin typeface="Cambria Math" panose="02040503050406030204" pitchFamily="18" charset="0"/>
                                </a:rPr>
                                <m:t>𝑷𝑬𝑻</m:t>
                              </m:r>
                            </m:e>
                            <m:sub>
                              <m:r>
                                <a:rPr lang="en-US" sz="1400" b="1" i="1">
                                  <a:latin typeface="Cambria Math" panose="02040503050406030204" pitchFamily="18" charset="0"/>
                                </a:rPr>
                                <m:t>𝒑𝒓𝒆𝒅</m:t>
                              </m:r>
                            </m:sub>
                          </m:sSub>
                          <m:r>
                            <a:rPr lang="en-US" sz="1400" b="1" i="1">
                              <a:latin typeface="Cambria Math" panose="02040503050406030204" pitchFamily="18" charset="0"/>
                            </a:rPr>
                            <m:t>,</m:t>
                          </m:r>
                          <m:sSub>
                            <m:sSubPr>
                              <m:ctrlPr>
                                <a:rPr lang="en-US" sz="1400" b="1" i="1">
                                  <a:solidFill>
                                    <a:srgbClr val="836967"/>
                                  </a:solidFill>
                                  <a:latin typeface="Cambria Math" panose="02040503050406030204" pitchFamily="18" charset="0"/>
                                </a:rPr>
                              </m:ctrlPr>
                            </m:sSubPr>
                            <m:e>
                              <m:r>
                                <a:rPr lang="en-US" sz="1400" b="1" i="1">
                                  <a:latin typeface="Cambria Math" panose="02040503050406030204" pitchFamily="18" charset="0"/>
                                </a:rPr>
                                <m:t>𝑷𝑬𝑻</m:t>
                              </m:r>
                            </m:e>
                            <m:sub>
                              <m:r>
                                <a:rPr lang="en-US" sz="1400" b="1" i="1">
                                  <a:latin typeface="Cambria Math" panose="02040503050406030204" pitchFamily="18" charset="0"/>
                                </a:rPr>
                                <m:t>𝒓𝒆𝒇</m:t>
                              </m:r>
                            </m:sub>
                          </m:sSub>
                        </m:e>
                      </m:d>
                      <m:r>
                        <a:rPr lang="en-US" sz="1400" b="1" i="1">
                          <a:latin typeface="Cambria Math" panose="02040503050406030204" pitchFamily="18" charset="0"/>
                        </a:rPr>
                        <m:t>= </m:t>
                      </m:r>
                      <m:f>
                        <m:fPr>
                          <m:ctrlPr>
                            <a:rPr lang="en-US" sz="1400" b="1" i="1">
                              <a:solidFill>
                                <a:srgbClr val="836967"/>
                              </a:solidFill>
                              <a:latin typeface="Cambria Math" panose="02040503050406030204" pitchFamily="18" charset="0"/>
                            </a:rPr>
                          </m:ctrlPr>
                        </m:fPr>
                        <m:num>
                          <m:d>
                            <m:dPr>
                              <m:ctrlPr>
                                <a:rPr lang="en-US" sz="1400" b="1" i="1">
                                  <a:latin typeface="Cambria Math" panose="02040503050406030204" pitchFamily="18" charset="0"/>
                                </a:rPr>
                              </m:ctrlPr>
                            </m:dPr>
                            <m:e>
                              <m:r>
                                <a:rPr lang="en-US" sz="1400" b="1" i="1">
                                  <a:latin typeface="Cambria Math" panose="02040503050406030204" pitchFamily="18" charset="0"/>
                                </a:rPr>
                                <m:t>𝟐</m:t>
                              </m:r>
                              <m:sSub>
                                <m:sSubPr>
                                  <m:ctrlPr>
                                    <a:rPr lang="en-US" sz="1400" b="1" i="1">
                                      <a:solidFill>
                                        <a:srgbClr val="836967"/>
                                      </a:solidFill>
                                      <a:latin typeface="Cambria Math" panose="02040503050406030204" pitchFamily="18" charset="0"/>
                                    </a:rPr>
                                  </m:ctrlPr>
                                </m:sSubPr>
                                <m:e>
                                  <m:r>
                                    <a:rPr lang="en-US" sz="1400" b="1" i="1">
                                      <a:latin typeface="Cambria Math" panose="02040503050406030204" pitchFamily="18" charset="0"/>
                                    </a:rPr>
                                    <m:t>𝝁</m:t>
                                  </m:r>
                                </m:e>
                                <m:sub>
                                  <m:r>
                                    <a:rPr lang="en-US" sz="1400" b="1" i="1">
                                      <a:latin typeface="Cambria Math" panose="02040503050406030204" pitchFamily="18" charset="0"/>
                                    </a:rPr>
                                    <m:t>𝒑𝒓𝒆𝒅</m:t>
                                  </m:r>
                                </m:sub>
                              </m:sSub>
                              <m:sSub>
                                <m:sSubPr>
                                  <m:ctrlPr>
                                    <a:rPr lang="en-US" sz="1400" b="1" i="1">
                                      <a:solidFill>
                                        <a:srgbClr val="836967"/>
                                      </a:solidFill>
                                      <a:latin typeface="Cambria Math" panose="02040503050406030204" pitchFamily="18" charset="0"/>
                                    </a:rPr>
                                  </m:ctrlPr>
                                </m:sSubPr>
                                <m:e>
                                  <m:r>
                                    <a:rPr lang="en-US" sz="1400" b="1" i="1">
                                      <a:latin typeface="Cambria Math" panose="02040503050406030204" pitchFamily="18" charset="0"/>
                                    </a:rPr>
                                    <m:t>𝝁</m:t>
                                  </m:r>
                                </m:e>
                                <m:sub>
                                  <m:r>
                                    <a:rPr lang="en-US" sz="1400" b="1" i="1">
                                      <a:latin typeface="Cambria Math" panose="02040503050406030204" pitchFamily="18" charset="0"/>
                                    </a:rPr>
                                    <m:t>𝒓𝒆𝒇</m:t>
                                  </m:r>
                                </m:sub>
                              </m:sSub>
                              <m:r>
                                <a:rPr lang="en-US" sz="1400" b="1" i="1">
                                  <a:latin typeface="Cambria Math" panose="02040503050406030204" pitchFamily="18" charset="0"/>
                                </a:rPr>
                                <m:t>+</m:t>
                              </m:r>
                              <m:sSub>
                                <m:sSubPr>
                                  <m:ctrlPr>
                                    <a:rPr lang="en-US" sz="1400" b="1" i="1">
                                      <a:solidFill>
                                        <a:srgbClr val="836967"/>
                                      </a:solidFill>
                                      <a:latin typeface="Cambria Math" panose="02040503050406030204" pitchFamily="18" charset="0"/>
                                    </a:rPr>
                                  </m:ctrlPr>
                                </m:sSubPr>
                                <m:e>
                                  <m:r>
                                    <a:rPr lang="en-US" sz="1400" b="1" i="1">
                                      <a:latin typeface="Cambria Math" panose="02040503050406030204" pitchFamily="18" charset="0"/>
                                    </a:rPr>
                                    <m:t>𝒄</m:t>
                                  </m:r>
                                </m:e>
                                <m:sub>
                                  <m:r>
                                    <a:rPr lang="en-US" sz="1400" b="1" i="1">
                                      <a:latin typeface="Cambria Math" panose="02040503050406030204" pitchFamily="18" charset="0"/>
                                    </a:rPr>
                                    <m:t>𝟏</m:t>
                                  </m:r>
                                </m:sub>
                              </m:sSub>
                            </m:e>
                          </m:d>
                          <m:d>
                            <m:dPr>
                              <m:ctrlPr>
                                <a:rPr lang="en-US" sz="1400" b="1" i="1">
                                  <a:latin typeface="Cambria Math" panose="02040503050406030204" pitchFamily="18" charset="0"/>
                                </a:rPr>
                              </m:ctrlPr>
                            </m:dPr>
                            <m:e>
                              <m:r>
                                <a:rPr lang="en-US" sz="1400" b="1" i="1">
                                  <a:latin typeface="Cambria Math" panose="02040503050406030204" pitchFamily="18" charset="0"/>
                                </a:rPr>
                                <m:t>𝟐</m:t>
                              </m:r>
                              <m:sSub>
                                <m:sSubPr>
                                  <m:ctrlPr>
                                    <a:rPr lang="en-US" sz="1400" b="1" i="1">
                                      <a:solidFill>
                                        <a:srgbClr val="836967"/>
                                      </a:solidFill>
                                      <a:latin typeface="Cambria Math" panose="02040503050406030204" pitchFamily="18" charset="0"/>
                                    </a:rPr>
                                  </m:ctrlPr>
                                </m:sSubPr>
                                <m:e>
                                  <m:r>
                                    <a:rPr lang="en-US" sz="1400" b="1" i="1">
                                      <a:latin typeface="Cambria Math" panose="02040503050406030204" pitchFamily="18" charset="0"/>
                                    </a:rPr>
                                    <m:t>𝝈</m:t>
                                  </m:r>
                                </m:e>
                                <m:sub>
                                  <m:r>
                                    <a:rPr lang="en-US" sz="1400" b="1" i="1">
                                      <a:latin typeface="Cambria Math" panose="02040503050406030204" pitchFamily="18" charset="0"/>
                                    </a:rPr>
                                    <m:t>𝒑𝒓𝒆𝒅</m:t>
                                  </m:r>
                                  <m:r>
                                    <a:rPr lang="en-US" sz="1400" b="1" i="1">
                                      <a:latin typeface="Cambria Math" panose="02040503050406030204" pitchFamily="18" charset="0"/>
                                    </a:rPr>
                                    <m:t>,</m:t>
                                  </m:r>
                                  <m:r>
                                    <a:rPr lang="en-US" sz="1400" b="1" i="1">
                                      <a:latin typeface="Cambria Math" panose="02040503050406030204" pitchFamily="18" charset="0"/>
                                    </a:rPr>
                                    <m:t>𝒓𝒆𝒇</m:t>
                                  </m:r>
                                </m:sub>
                              </m:sSub>
                              <m:r>
                                <a:rPr lang="en-US" sz="1400" b="1" i="1">
                                  <a:latin typeface="Cambria Math" panose="02040503050406030204" pitchFamily="18" charset="0"/>
                                </a:rPr>
                                <m:t>+</m:t>
                              </m:r>
                              <m:sSub>
                                <m:sSubPr>
                                  <m:ctrlPr>
                                    <a:rPr lang="en-US" sz="1400" b="1" i="1">
                                      <a:solidFill>
                                        <a:srgbClr val="836967"/>
                                      </a:solidFill>
                                      <a:latin typeface="Cambria Math" panose="02040503050406030204" pitchFamily="18" charset="0"/>
                                    </a:rPr>
                                  </m:ctrlPr>
                                </m:sSubPr>
                                <m:e>
                                  <m:r>
                                    <a:rPr lang="en-US" sz="1400" b="1" i="1">
                                      <a:latin typeface="Cambria Math" panose="02040503050406030204" pitchFamily="18" charset="0"/>
                                    </a:rPr>
                                    <m:t>𝒄</m:t>
                                  </m:r>
                                </m:e>
                                <m:sub>
                                  <m:r>
                                    <a:rPr lang="en-US" sz="1400" b="1" i="1">
                                      <a:latin typeface="Cambria Math" panose="02040503050406030204" pitchFamily="18" charset="0"/>
                                    </a:rPr>
                                    <m:t>𝟐</m:t>
                                  </m:r>
                                </m:sub>
                              </m:sSub>
                            </m:e>
                          </m:d>
                        </m:num>
                        <m:den>
                          <m:d>
                            <m:dPr>
                              <m:ctrlPr>
                                <a:rPr lang="en-US" sz="1400" b="1" i="1">
                                  <a:solidFill>
                                    <a:srgbClr val="836967"/>
                                  </a:solidFill>
                                  <a:latin typeface="Cambria Math" panose="02040503050406030204" pitchFamily="18" charset="0"/>
                                </a:rPr>
                              </m:ctrlPr>
                            </m:dPr>
                            <m:e>
                              <m:sSubSup>
                                <m:sSubSupPr>
                                  <m:ctrlPr>
                                    <a:rPr lang="en-US" sz="1400" b="1" i="1">
                                      <a:solidFill>
                                        <a:srgbClr val="836967"/>
                                      </a:solidFill>
                                      <a:latin typeface="Cambria Math" panose="02040503050406030204" pitchFamily="18" charset="0"/>
                                    </a:rPr>
                                  </m:ctrlPr>
                                </m:sSubSupPr>
                                <m:e>
                                  <m:r>
                                    <a:rPr lang="en-US" sz="1400" b="1" i="1">
                                      <a:latin typeface="Cambria Math" panose="02040503050406030204" pitchFamily="18" charset="0"/>
                                    </a:rPr>
                                    <m:t>𝝁</m:t>
                                  </m:r>
                                </m:e>
                                <m:sub>
                                  <m:r>
                                    <a:rPr lang="en-US" sz="1400" b="1" i="1">
                                      <a:latin typeface="Cambria Math" panose="02040503050406030204" pitchFamily="18" charset="0"/>
                                    </a:rPr>
                                    <m:t>𝒑𝒓𝒆𝒅</m:t>
                                  </m:r>
                                </m:sub>
                                <m:sup>
                                  <m:r>
                                    <a:rPr lang="en-US" sz="1400" b="1" i="1">
                                      <a:latin typeface="Cambria Math" panose="02040503050406030204" pitchFamily="18" charset="0"/>
                                    </a:rPr>
                                    <m:t>𝟐</m:t>
                                  </m:r>
                                </m:sup>
                              </m:sSubSup>
                              <m:r>
                                <a:rPr lang="en-US" sz="1400" b="1" i="1">
                                  <a:latin typeface="Cambria Math" panose="02040503050406030204" pitchFamily="18" charset="0"/>
                                </a:rPr>
                                <m:t>+</m:t>
                              </m:r>
                              <m:sSubSup>
                                <m:sSubSupPr>
                                  <m:ctrlPr>
                                    <a:rPr lang="en-US" sz="1400" b="1" i="1">
                                      <a:solidFill>
                                        <a:srgbClr val="836967"/>
                                      </a:solidFill>
                                      <a:latin typeface="Cambria Math" panose="02040503050406030204" pitchFamily="18" charset="0"/>
                                    </a:rPr>
                                  </m:ctrlPr>
                                </m:sSubSupPr>
                                <m:e>
                                  <m:r>
                                    <a:rPr lang="en-US" sz="1400" b="1" i="1">
                                      <a:latin typeface="Cambria Math" panose="02040503050406030204" pitchFamily="18" charset="0"/>
                                    </a:rPr>
                                    <m:t>𝝁</m:t>
                                  </m:r>
                                </m:e>
                                <m:sub>
                                  <m:r>
                                    <a:rPr lang="en-US" sz="1400" b="1" i="1">
                                      <a:latin typeface="Cambria Math" panose="02040503050406030204" pitchFamily="18" charset="0"/>
                                    </a:rPr>
                                    <m:t>𝒓𝒆𝒇</m:t>
                                  </m:r>
                                </m:sub>
                                <m:sup>
                                  <m:r>
                                    <a:rPr lang="en-US" sz="1400" b="1" i="1">
                                      <a:latin typeface="Cambria Math" panose="02040503050406030204" pitchFamily="18" charset="0"/>
                                    </a:rPr>
                                    <m:t>𝟐</m:t>
                                  </m:r>
                                </m:sup>
                              </m:sSubSup>
                              <m:r>
                                <a:rPr lang="en-US" sz="1400" b="1" i="1">
                                  <a:latin typeface="Cambria Math" panose="02040503050406030204" pitchFamily="18" charset="0"/>
                                </a:rPr>
                                <m:t>+</m:t>
                              </m:r>
                              <m:sSub>
                                <m:sSubPr>
                                  <m:ctrlPr>
                                    <a:rPr lang="en-US" sz="1400" b="1" i="1">
                                      <a:solidFill>
                                        <a:srgbClr val="836967"/>
                                      </a:solidFill>
                                      <a:latin typeface="Cambria Math" panose="02040503050406030204" pitchFamily="18" charset="0"/>
                                    </a:rPr>
                                  </m:ctrlPr>
                                </m:sSubPr>
                                <m:e>
                                  <m:r>
                                    <a:rPr lang="en-US" sz="1400" b="1" i="1">
                                      <a:latin typeface="Cambria Math" panose="02040503050406030204" pitchFamily="18" charset="0"/>
                                    </a:rPr>
                                    <m:t>𝒄</m:t>
                                  </m:r>
                                </m:e>
                                <m:sub>
                                  <m:r>
                                    <a:rPr lang="en-US" sz="1400" b="1" i="1">
                                      <a:latin typeface="Cambria Math" panose="02040503050406030204" pitchFamily="18" charset="0"/>
                                    </a:rPr>
                                    <m:t>𝟏</m:t>
                                  </m:r>
                                </m:sub>
                              </m:sSub>
                            </m:e>
                          </m:d>
                          <m:d>
                            <m:dPr>
                              <m:ctrlPr>
                                <a:rPr lang="en-US" sz="1400" b="1" i="1">
                                  <a:latin typeface="Cambria Math" panose="02040503050406030204" pitchFamily="18" charset="0"/>
                                </a:rPr>
                              </m:ctrlPr>
                            </m:dPr>
                            <m:e>
                              <m:sSubSup>
                                <m:sSubSupPr>
                                  <m:ctrlPr>
                                    <a:rPr lang="en-US" sz="1400" b="1" i="1">
                                      <a:solidFill>
                                        <a:srgbClr val="836967"/>
                                      </a:solidFill>
                                      <a:latin typeface="Cambria Math" panose="02040503050406030204" pitchFamily="18" charset="0"/>
                                    </a:rPr>
                                  </m:ctrlPr>
                                </m:sSubSupPr>
                                <m:e>
                                  <m:r>
                                    <a:rPr lang="en-US" sz="1400" b="1" i="1">
                                      <a:latin typeface="Cambria Math" panose="02040503050406030204" pitchFamily="18" charset="0"/>
                                    </a:rPr>
                                    <m:t>𝝈</m:t>
                                  </m:r>
                                </m:e>
                                <m:sub>
                                  <m:r>
                                    <a:rPr lang="en-US" sz="1400" b="1" i="1">
                                      <a:latin typeface="Cambria Math" panose="02040503050406030204" pitchFamily="18" charset="0"/>
                                    </a:rPr>
                                    <m:t>𝒑𝒓𝒆𝒅</m:t>
                                  </m:r>
                                </m:sub>
                                <m:sup>
                                  <m:r>
                                    <a:rPr lang="en-US" sz="1400" b="1" i="1">
                                      <a:latin typeface="Cambria Math" panose="02040503050406030204" pitchFamily="18" charset="0"/>
                                    </a:rPr>
                                    <m:t>𝟐</m:t>
                                  </m:r>
                                </m:sup>
                              </m:sSubSup>
                              <m:r>
                                <a:rPr lang="en-US" sz="1400" b="1" i="1">
                                  <a:latin typeface="Cambria Math" panose="02040503050406030204" pitchFamily="18" charset="0"/>
                                </a:rPr>
                                <m:t>+</m:t>
                              </m:r>
                              <m:sSubSup>
                                <m:sSubSupPr>
                                  <m:ctrlPr>
                                    <a:rPr lang="en-US" sz="1400" b="1" i="1">
                                      <a:solidFill>
                                        <a:srgbClr val="836967"/>
                                      </a:solidFill>
                                      <a:latin typeface="Cambria Math" panose="02040503050406030204" pitchFamily="18" charset="0"/>
                                    </a:rPr>
                                  </m:ctrlPr>
                                </m:sSubSupPr>
                                <m:e>
                                  <m:r>
                                    <a:rPr lang="en-US" sz="1400" b="1" i="1">
                                      <a:latin typeface="Cambria Math" panose="02040503050406030204" pitchFamily="18" charset="0"/>
                                    </a:rPr>
                                    <m:t>𝝈</m:t>
                                  </m:r>
                                </m:e>
                                <m:sub>
                                  <m:r>
                                    <a:rPr lang="en-US" sz="1400" b="1" i="1">
                                      <a:latin typeface="Cambria Math" panose="02040503050406030204" pitchFamily="18" charset="0"/>
                                    </a:rPr>
                                    <m:t>𝒓𝒆𝒇</m:t>
                                  </m:r>
                                </m:sub>
                                <m:sup>
                                  <m:r>
                                    <a:rPr lang="en-US" sz="1400" b="1" i="1">
                                      <a:latin typeface="Cambria Math" panose="02040503050406030204" pitchFamily="18" charset="0"/>
                                    </a:rPr>
                                    <m:t>𝟐</m:t>
                                  </m:r>
                                </m:sup>
                              </m:sSubSup>
                              <m:r>
                                <a:rPr lang="en-US" sz="1400" b="1" i="1">
                                  <a:latin typeface="Cambria Math" panose="02040503050406030204" pitchFamily="18" charset="0"/>
                                </a:rPr>
                                <m:t>+</m:t>
                              </m:r>
                              <m:sSub>
                                <m:sSubPr>
                                  <m:ctrlPr>
                                    <a:rPr lang="en-US" sz="1400" b="1" i="1">
                                      <a:solidFill>
                                        <a:srgbClr val="836967"/>
                                      </a:solidFill>
                                      <a:latin typeface="Cambria Math" panose="02040503050406030204" pitchFamily="18" charset="0"/>
                                    </a:rPr>
                                  </m:ctrlPr>
                                </m:sSubPr>
                                <m:e>
                                  <m:r>
                                    <a:rPr lang="en-US" sz="1400" b="1" i="1">
                                      <a:latin typeface="Cambria Math" panose="02040503050406030204" pitchFamily="18" charset="0"/>
                                    </a:rPr>
                                    <m:t>𝒄</m:t>
                                  </m:r>
                                </m:e>
                                <m:sub>
                                  <m:r>
                                    <a:rPr lang="en-US" sz="1400" b="1" i="1">
                                      <a:latin typeface="Cambria Math" panose="02040503050406030204" pitchFamily="18" charset="0"/>
                                    </a:rPr>
                                    <m:t>𝟐</m:t>
                                  </m:r>
                                </m:sub>
                              </m:sSub>
                            </m:e>
                          </m:d>
                        </m:den>
                      </m:f>
                    </m:oMath>
                  </m:oMathPara>
                </a14:m>
                <a:endParaRPr lang="en-US" sz="1400" b="1" i="1" dirty="0">
                  <a:latin typeface="Arial" panose="020B0604020202020204" pitchFamily="34" charset="0"/>
                  <a:cs typeface="Arial" panose="020B0604020202020204" pitchFamily="34" charset="0"/>
                </a:endParaRPr>
              </a:p>
            </p:txBody>
          </p:sp>
        </mc:Choice>
        <mc:Fallback>
          <p:sp>
            <p:nvSpPr>
              <p:cNvPr id="18" name="TextBox 17">
                <a:extLst>
                  <a:ext uri="{FF2B5EF4-FFF2-40B4-BE49-F238E27FC236}">
                    <a16:creationId xmlns:a16="http://schemas.microsoft.com/office/drawing/2014/main" id="{91D690BB-4698-77CF-16D3-F2BB5E576B78}"/>
                  </a:ext>
                </a:extLst>
              </p:cNvPr>
              <p:cNvSpPr txBox="1">
                <a:spLocks noRot="1" noChangeAspect="1" noMove="1" noResize="1" noEditPoints="1" noAdjustHandles="1" noChangeArrowheads="1" noChangeShapeType="1" noTextEdit="1"/>
              </p:cNvSpPr>
              <p:nvPr/>
            </p:nvSpPr>
            <p:spPr>
              <a:xfrm>
                <a:off x="4876796" y="4503749"/>
                <a:ext cx="6290782" cy="69685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6A2BAF5-B694-C6F0-8EDB-E5A21D14BDE4}"/>
                  </a:ext>
                </a:extLst>
              </p:cNvPr>
              <p:cNvSpPr txBox="1"/>
              <p:nvPr/>
            </p:nvSpPr>
            <p:spPr>
              <a:xfrm>
                <a:off x="1140059" y="2713726"/>
                <a:ext cx="3635144" cy="5296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𝑴𝑬</m:t>
                      </m:r>
                      <m:r>
                        <a:rPr lang="en-US" sz="1400" b="1" i="1">
                          <a:latin typeface="Cambria Math" panose="02040503050406030204" pitchFamily="18" charset="0"/>
                        </a:rPr>
                        <m:t>= </m:t>
                      </m:r>
                      <m:f>
                        <m:fPr>
                          <m:ctrlPr>
                            <a:rPr lang="en-US" sz="1400" b="1" i="1">
                              <a:solidFill>
                                <a:srgbClr val="836967"/>
                              </a:solidFill>
                              <a:latin typeface="Cambria Math" panose="02040503050406030204" pitchFamily="18" charset="0"/>
                            </a:rPr>
                          </m:ctrlPr>
                        </m:fPr>
                        <m:num>
                          <m:r>
                            <a:rPr lang="en-US" sz="1400" b="1" i="1">
                              <a:latin typeface="Cambria Math" panose="02040503050406030204" pitchFamily="18" charset="0"/>
                            </a:rPr>
                            <m:t>𝟏</m:t>
                          </m:r>
                        </m:num>
                        <m:den>
                          <m:r>
                            <a:rPr lang="en-US" sz="1400" b="1" i="1">
                              <a:latin typeface="Cambria Math" panose="02040503050406030204" pitchFamily="18" charset="0"/>
                            </a:rPr>
                            <m:t>𝒕𝒐𝒕</m:t>
                          </m:r>
                        </m:den>
                      </m:f>
                      <m:r>
                        <a:rPr lang="en-US" sz="1400" b="1" i="1">
                          <a:latin typeface="Cambria Math" panose="02040503050406030204" pitchFamily="18" charset="0"/>
                        </a:rPr>
                        <m:t> </m:t>
                      </m:r>
                      <m:nary>
                        <m:naryPr>
                          <m:chr m:val="∑"/>
                          <m:limLoc m:val="subSup"/>
                          <m:ctrlPr>
                            <a:rPr lang="en-US" sz="1400" b="1" i="1">
                              <a:latin typeface="Cambria Math" panose="02040503050406030204" pitchFamily="18" charset="0"/>
                            </a:rPr>
                          </m:ctrlPr>
                        </m:naryPr>
                        <m:sub>
                          <m:r>
                            <a:rPr lang="en-US" sz="1400" b="1" i="1">
                              <a:latin typeface="Cambria Math" panose="02040503050406030204" pitchFamily="18" charset="0"/>
                            </a:rPr>
                            <m:t>𝒗</m:t>
                          </m:r>
                          <m:r>
                            <a:rPr lang="en-US" sz="1400" b="1" i="1">
                              <a:latin typeface="Cambria Math" panose="02040503050406030204" pitchFamily="18" charset="0"/>
                            </a:rPr>
                            <m:t>=</m:t>
                          </m:r>
                          <m:r>
                            <a:rPr lang="en-US" sz="1400" b="1" i="1">
                              <a:latin typeface="Cambria Math" panose="02040503050406030204" pitchFamily="18" charset="0"/>
                            </a:rPr>
                            <m:t>𝟏</m:t>
                          </m:r>
                        </m:sub>
                        <m:sup>
                          <m:r>
                            <a:rPr lang="en-US" sz="1400" b="1" i="1">
                              <a:latin typeface="Cambria Math" panose="02040503050406030204" pitchFamily="18" charset="0"/>
                            </a:rPr>
                            <m:t>𝒕𝒐𝒕</m:t>
                          </m:r>
                        </m:sup>
                        <m:e>
                          <m:sSub>
                            <m:sSubPr>
                              <m:ctrlPr>
                                <a:rPr lang="en-US" sz="1400" b="1" i="1">
                                  <a:solidFill>
                                    <a:srgbClr val="836967"/>
                                  </a:solidFill>
                                  <a:latin typeface="Cambria Math" panose="02040503050406030204" pitchFamily="18" charset="0"/>
                                </a:rPr>
                              </m:ctrlPr>
                            </m:sSubPr>
                            <m:e>
                              <m:r>
                                <a:rPr lang="en-US" sz="1400" b="1" i="1">
                                  <a:latin typeface="Cambria Math" panose="02040503050406030204" pitchFamily="18" charset="0"/>
                                </a:rPr>
                                <m:t>𝑷𝑬𝑻</m:t>
                              </m:r>
                            </m:e>
                            <m:sub>
                              <m:r>
                                <a:rPr lang="en-US" sz="1400" b="1" i="1">
                                  <a:latin typeface="Cambria Math" panose="02040503050406030204" pitchFamily="18" charset="0"/>
                                </a:rPr>
                                <m:t>𝒑𝒓𝒆𝒅</m:t>
                              </m:r>
                            </m:sub>
                          </m:sSub>
                          <m:d>
                            <m:dPr>
                              <m:ctrlPr>
                                <a:rPr lang="en-US" sz="1400" b="1" i="1">
                                  <a:solidFill>
                                    <a:srgbClr val="836967"/>
                                  </a:solidFill>
                                  <a:latin typeface="Cambria Math" panose="02040503050406030204" pitchFamily="18" charset="0"/>
                                </a:rPr>
                              </m:ctrlPr>
                            </m:dPr>
                            <m:e>
                              <m:r>
                                <a:rPr lang="en-US" sz="1400" b="1" i="1">
                                  <a:latin typeface="Cambria Math" panose="02040503050406030204" pitchFamily="18" charset="0"/>
                                </a:rPr>
                                <m:t>𝒗</m:t>
                              </m:r>
                            </m:e>
                          </m:d>
                          <m:r>
                            <a:rPr lang="en-US" sz="1400" b="1" i="1">
                              <a:latin typeface="Cambria Math" panose="02040503050406030204" pitchFamily="18" charset="0"/>
                            </a:rPr>
                            <m:t>− </m:t>
                          </m:r>
                          <m:sSub>
                            <m:sSubPr>
                              <m:ctrlPr>
                                <a:rPr lang="en-US" sz="1400" b="1" i="1">
                                  <a:solidFill>
                                    <a:srgbClr val="836967"/>
                                  </a:solidFill>
                                  <a:latin typeface="Cambria Math" panose="02040503050406030204" pitchFamily="18" charset="0"/>
                                </a:rPr>
                              </m:ctrlPr>
                            </m:sSubPr>
                            <m:e>
                              <m:r>
                                <a:rPr lang="en-US" sz="1400" b="1" i="1">
                                  <a:latin typeface="Cambria Math" panose="02040503050406030204" pitchFamily="18" charset="0"/>
                                </a:rPr>
                                <m:t>𝑷𝑬𝑻</m:t>
                              </m:r>
                            </m:e>
                            <m:sub>
                              <m:r>
                                <a:rPr lang="en-US" sz="1400" b="1" i="1">
                                  <a:latin typeface="Cambria Math" panose="02040503050406030204" pitchFamily="18" charset="0"/>
                                </a:rPr>
                                <m:t>𝒓𝒆𝒇</m:t>
                              </m:r>
                            </m:sub>
                          </m:sSub>
                          <m:d>
                            <m:dPr>
                              <m:ctrlPr>
                                <a:rPr lang="en-US" sz="1400" b="1" i="1">
                                  <a:solidFill>
                                    <a:srgbClr val="836967"/>
                                  </a:solidFill>
                                  <a:latin typeface="Cambria Math" panose="02040503050406030204" pitchFamily="18" charset="0"/>
                                </a:rPr>
                              </m:ctrlPr>
                            </m:dPr>
                            <m:e>
                              <m:r>
                                <a:rPr lang="en-US" sz="1400" b="1" i="1">
                                  <a:latin typeface="Cambria Math" panose="02040503050406030204" pitchFamily="18" charset="0"/>
                                </a:rPr>
                                <m:t>𝒗</m:t>
                              </m:r>
                            </m:e>
                          </m:d>
                          <m:r>
                            <a:rPr lang="en-US" sz="1400" b="1" i="1">
                              <a:latin typeface="Cambria Math" panose="02040503050406030204" pitchFamily="18" charset="0"/>
                            </a:rPr>
                            <m:t> </m:t>
                          </m:r>
                        </m:e>
                      </m:nary>
                    </m:oMath>
                  </m:oMathPara>
                </a14:m>
                <a:endParaRPr lang="en-US" sz="1400" b="1" i="1" dirty="0">
                  <a:latin typeface="Arial" panose="020B0604020202020204" pitchFamily="34" charset="0"/>
                  <a:cs typeface="Arial" panose="020B0604020202020204" pitchFamily="34" charset="0"/>
                </a:endParaRPr>
              </a:p>
            </p:txBody>
          </p:sp>
        </mc:Choice>
        <mc:Fallback>
          <p:sp>
            <p:nvSpPr>
              <p:cNvPr id="9" name="TextBox 8">
                <a:extLst>
                  <a:ext uri="{FF2B5EF4-FFF2-40B4-BE49-F238E27FC236}">
                    <a16:creationId xmlns:a16="http://schemas.microsoft.com/office/drawing/2014/main" id="{F6A2BAF5-B694-C6F0-8EDB-E5A21D14BDE4}"/>
                  </a:ext>
                </a:extLst>
              </p:cNvPr>
              <p:cNvSpPr txBox="1">
                <a:spLocks noRot="1" noChangeAspect="1" noMove="1" noResize="1" noEditPoints="1" noAdjustHandles="1" noChangeArrowheads="1" noChangeShapeType="1" noTextEdit="1"/>
              </p:cNvSpPr>
              <p:nvPr/>
            </p:nvSpPr>
            <p:spPr>
              <a:xfrm>
                <a:off x="1140059" y="2713726"/>
                <a:ext cx="3635144" cy="529697"/>
              </a:xfrm>
              <a:prstGeom prst="rect">
                <a:avLst/>
              </a:prstGeom>
              <a:blipFill>
                <a:blip r:embed="rId7"/>
                <a:stretch>
                  <a:fillRect t="-135632" b="-208046"/>
                </a:stretch>
              </a:blipFill>
            </p:spPr>
            <p:txBody>
              <a:bodyPr/>
              <a:lstStyle/>
              <a:p>
                <a:r>
                  <a:rPr lang="en-US">
                    <a:noFill/>
                  </a:rPr>
                  <a:t> </a:t>
                </a:r>
              </a:p>
            </p:txBody>
          </p:sp>
        </mc:Fallback>
      </mc:AlternateContent>
    </p:spTree>
    <p:extLst>
      <p:ext uri="{BB962C8B-B14F-4D97-AF65-F5344CB8AC3E}">
        <p14:creationId xmlns:p14="http://schemas.microsoft.com/office/powerpoint/2010/main" val="139683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3000"/>
                            </p:stCondLst>
                            <p:childTnLst>
                              <p:par>
                                <p:cTn id="13" presetID="10" presetClass="entr" presetSubtype="0" fill="hold" grpId="0" nodeType="after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4500"/>
                            </p:stCondLst>
                            <p:childTnLst>
                              <p:par>
                                <p:cTn id="17" presetID="10" presetClass="entr" presetSubtype="0" fill="hold" grpId="0" nodeType="afterEffect">
                                  <p:stCondLst>
                                    <p:cond delay="10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6000"/>
                            </p:stCondLst>
                            <p:childTnLst>
                              <p:par>
                                <p:cTn id="21" presetID="10" presetClass="entr" presetSubtype="0" fill="hold" grpId="0" nodeType="afterEffect">
                                  <p:stCondLst>
                                    <p:cond delay="10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7500"/>
                            </p:stCondLst>
                            <p:childTnLst>
                              <p:par>
                                <p:cTn id="25" presetID="10" presetClass="entr" presetSubtype="0" fill="hold" grpId="0" nodeType="after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P spid="16" grpId="0"/>
      <p:bldP spid="1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FA6C10-1C40-415C-D28E-9BF38748BD4D}"/>
              </a:ext>
            </a:extLst>
          </p:cNvPr>
          <p:cNvSpPr>
            <a:spLocks noGrp="1"/>
          </p:cNvSpPr>
          <p:nvPr>
            <p:ph type="sldNum" sz="quarter" idx="12"/>
          </p:nvPr>
        </p:nvSpPr>
        <p:spPr/>
        <p:txBody>
          <a:bodyPr/>
          <a:lstStyle/>
          <a:p>
            <a:fld id="{A65A5C87-DF58-40C8-B092-1DE63DB4547E}" type="slidenum">
              <a:rPr lang="en-US" smtClean="0">
                <a:solidFill>
                  <a:schemeClr val="tx1"/>
                </a:solidFill>
                <a:latin typeface="Arial" panose="020B0604020202020204" pitchFamily="34" charset="0"/>
                <a:cs typeface="Arial" panose="020B0604020202020204" pitchFamily="34" charset="0"/>
              </a:rPr>
              <a:t>2</a:t>
            </a:fld>
            <a:endParaRPr lang="en-US" dirty="0">
              <a:solidFill>
                <a:schemeClr val="tx1"/>
              </a:solidFill>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ABDF4B06-5130-6F56-3045-4F215DED2A10}"/>
              </a:ext>
            </a:extLst>
          </p:cNvPr>
          <p:cNvSpPr>
            <a:spLocks noGrp="1"/>
          </p:cNvSpPr>
          <p:nvPr>
            <p:ph type="ctrTitle" idx="4294967295"/>
          </p:nvPr>
        </p:nvSpPr>
        <p:spPr>
          <a:xfrm>
            <a:off x="0" y="1663700"/>
            <a:ext cx="12192000" cy="2176463"/>
          </a:xfrm>
        </p:spPr>
        <p:txBody>
          <a:bodyPr>
            <a:normAutofit/>
          </a:bodyPr>
          <a:lstStyle/>
          <a:p>
            <a:r>
              <a:rPr lang="en-GB" sz="4800" b="1" dirty="0">
                <a:solidFill>
                  <a:srgbClr val="7030A0"/>
                </a:solidFill>
                <a:latin typeface="Arial" panose="020B0604020202020204" pitchFamily="34" charset="0"/>
                <a:cs typeface="Arial" panose="020B0604020202020204" pitchFamily="34" charset="0"/>
              </a:rPr>
              <a:t>	Introduction</a:t>
            </a:r>
            <a:endParaRPr lang="en-US" sz="4800" b="1"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5921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FA6C10-1C40-415C-D28E-9BF38748BD4D}"/>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20</a:t>
            </a:fld>
            <a:endParaRPr lang="en-US" dirty="0">
              <a:latin typeface="Arial" panose="020B0604020202020204" pitchFamily="34" charset="0"/>
              <a:cs typeface="Arial" panose="020B0604020202020204" pitchFamily="34" charset="0"/>
            </a:endParaRPr>
          </a:p>
        </p:txBody>
      </p:sp>
      <p:sp>
        <p:nvSpPr>
          <p:cNvPr id="8" name="Title 7">
            <a:extLst>
              <a:ext uri="{FF2B5EF4-FFF2-40B4-BE49-F238E27FC236}">
                <a16:creationId xmlns:a16="http://schemas.microsoft.com/office/drawing/2014/main" id="{ABDF4B06-5130-6F56-3045-4F215DED2A10}"/>
              </a:ext>
            </a:extLst>
          </p:cNvPr>
          <p:cNvSpPr>
            <a:spLocks noGrp="1"/>
          </p:cNvSpPr>
          <p:nvPr>
            <p:ph type="ctrTitle" idx="4294967295"/>
          </p:nvPr>
        </p:nvSpPr>
        <p:spPr>
          <a:xfrm>
            <a:off x="0" y="1663700"/>
            <a:ext cx="12192000" cy="2176463"/>
          </a:xfrm>
        </p:spPr>
        <p:txBody>
          <a:bodyPr>
            <a:normAutofit/>
          </a:bodyPr>
          <a:lstStyle/>
          <a:p>
            <a:r>
              <a:rPr lang="en-GB" sz="4800" b="1" dirty="0">
                <a:solidFill>
                  <a:srgbClr val="7030A0"/>
                </a:solidFill>
                <a:latin typeface="Arial" panose="020B0604020202020204" pitchFamily="34" charset="0"/>
                <a:cs typeface="Arial" panose="020B0604020202020204" pitchFamily="34" charset="0"/>
              </a:rPr>
              <a:t>	Results</a:t>
            </a:r>
            <a:endParaRPr lang="en-US" sz="4800" b="1"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997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9129D-466B-2B93-9C12-ED0F81512973}"/>
              </a:ext>
            </a:extLst>
          </p:cNvPr>
          <p:cNvSpPr>
            <a:spLocks noGrp="1"/>
          </p:cNvSpPr>
          <p:nvPr>
            <p:ph type="title"/>
          </p:nvPr>
        </p:nvSpPr>
        <p:spPr/>
        <p:txBody>
          <a:bodyPr/>
          <a:lstStyle/>
          <a:p>
            <a:r>
              <a:rPr lang="en-US" baseline="30000" dirty="0"/>
              <a:t>68</a:t>
            </a:r>
            <a:r>
              <a:rPr lang="en-US" sz="3200" dirty="0"/>
              <a:t>Ga-PET</a:t>
            </a:r>
            <a:endParaRPr lang="en-US" dirty="0"/>
          </a:p>
        </p:txBody>
      </p:sp>
      <p:sp>
        <p:nvSpPr>
          <p:cNvPr id="5" name="Slide Number Placeholder 4">
            <a:extLst>
              <a:ext uri="{FF2B5EF4-FFF2-40B4-BE49-F238E27FC236}">
                <a16:creationId xmlns:a16="http://schemas.microsoft.com/office/drawing/2014/main" id="{33BA2C56-730D-46DB-6569-00367B626F84}"/>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21</a:t>
            </a:fld>
            <a:endParaRPr lang="en-US"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567CA9A9-DEAD-9CCA-F2AB-174F7DCBA15B}"/>
              </a:ext>
            </a:extLst>
          </p:cNvPr>
          <p:cNvPicPr>
            <a:picLocks noChangeAspect="1"/>
          </p:cNvPicPr>
          <p:nvPr/>
        </p:nvPicPr>
        <p:blipFill>
          <a:blip r:embed="rId3"/>
          <a:stretch>
            <a:fillRect/>
          </a:stretch>
        </p:blipFill>
        <p:spPr>
          <a:xfrm>
            <a:off x="2297251" y="915062"/>
            <a:ext cx="7597497" cy="6123235"/>
          </a:xfrm>
          <a:prstGeom prst="rect">
            <a:avLst/>
          </a:prstGeom>
        </p:spPr>
      </p:pic>
    </p:spTree>
    <p:extLst>
      <p:ext uri="{BB962C8B-B14F-4D97-AF65-F5344CB8AC3E}">
        <p14:creationId xmlns:p14="http://schemas.microsoft.com/office/powerpoint/2010/main" val="2170633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EEE44-0827-5251-4B37-7DBDCF2DA4BC}"/>
              </a:ext>
            </a:extLst>
          </p:cNvPr>
          <p:cNvSpPr>
            <a:spLocks noGrp="1"/>
          </p:cNvSpPr>
          <p:nvPr>
            <p:ph type="title"/>
          </p:nvPr>
        </p:nvSpPr>
        <p:spPr/>
        <p:txBody>
          <a:bodyPr/>
          <a:lstStyle/>
          <a:p>
            <a:r>
              <a:rPr lang="en-US" baseline="30000" dirty="0"/>
              <a:t>68</a:t>
            </a:r>
            <a:r>
              <a:rPr lang="en-US" sz="3200" dirty="0"/>
              <a:t>Ga-PET</a:t>
            </a:r>
            <a:endParaRPr lang="en-US" dirty="0"/>
          </a:p>
        </p:txBody>
      </p:sp>
      <p:sp>
        <p:nvSpPr>
          <p:cNvPr id="4" name="Slide Number Placeholder 3">
            <a:extLst>
              <a:ext uri="{FF2B5EF4-FFF2-40B4-BE49-F238E27FC236}">
                <a16:creationId xmlns:a16="http://schemas.microsoft.com/office/drawing/2014/main" id="{0FEE0086-EA40-320E-A97D-8E7ECFCEFA5E}"/>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22</a:t>
            </a:fld>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8A109655-26B7-6412-2598-FA905A3EDBC1}"/>
              </a:ext>
            </a:extLst>
          </p:cNvPr>
          <p:cNvPicPr>
            <a:picLocks noChangeAspect="1"/>
          </p:cNvPicPr>
          <p:nvPr/>
        </p:nvPicPr>
        <p:blipFill rotWithShape="1">
          <a:blip r:embed="rId2"/>
          <a:srcRect b="24048"/>
          <a:stretch/>
        </p:blipFill>
        <p:spPr>
          <a:xfrm>
            <a:off x="1536841" y="479099"/>
            <a:ext cx="5241695" cy="6032109"/>
          </a:xfrm>
          <a:prstGeom prst="rect">
            <a:avLst/>
          </a:prstGeom>
        </p:spPr>
      </p:pic>
      <p:pic>
        <p:nvPicPr>
          <p:cNvPr id="8" name="Picture 7">
            <a:extLst>
              <a:ext uri="{FF2B5EF4-FFF2-40B4-BE49-F238E27FC236}">
                <a16:creationId xmlns:a16="http://schemas.microsoft.com/office/drawing/2014/main" id="{980E2465-B211-F5CF-1861-F7A160320B30}"/>
              </a:ext>
            </a:extLst>
          </p:cNvPr>
          <p:cNvPicPr>
            <a:picLocks noChangeAspect="1"/>
          </p:cNvPicPr>
          <p:nvPr/>
        </p:nvPicPr>
        <p:blipFill rotWithShape="1">
          <a:blip r:embed="rId2"/>
          <a:srcRect t="75714"/>
          <a:stretch/>
        </p:blipFill>
        <p:spPr>
          <a:xfrm>
            <a:off x="5313013" y="2156148"/>
            <a:ext cx="7403823" cy="2724350"/>
          </a:xfrm>
          <a:prstGeom prst="rect">
            <a:avLst/>
          </a:prstGeom>
        </p:spPr>
      </p:pic>
    </p:spTree>
    <p:extLst>
      <p:ext uri="{BB962C8B-B14F-4D97-AF65-F5344CB8AC3E}">
        <p14:creationId xmlns:p14="http://schemas.microsoft.com/office/powerpoint/2010/main" val="1542642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A1165-7CCC-926D-4C1C-C27243767EDF}"/>
              </a:ext>
            </a:extLst>
          </p:cNvPr>
          <p:cNvSpPr>
            <a:spLocks noGrp="1"/>
          </p:cNvSpPr>
          <p:nvPr>
            <p:ph type="title"/>
          </p:nvPr>
        </p:nvSpPr>
        <p:spPr/>
        <p:txBody>
          <a:bodyPr/>
          <a:lstStyle/>
          <a:p>
            <a:r>
              <a:rPr lang="en-US" baseline="30000" dirty="0"/>
              <a:t>18</a:t>
            </a:r>
            <a:r>
              <a:rPr lang="en-US" dirty="0"/>
              <a:t>F-FDG</a:t>
            </a:r>
          </a:p>
        </p:txBody>
      </p:sp>
      <p:sp>
        <p:nvSpPr>
          <p:cNvPr id="4" name="Slide Number Placeholder 3">
            <a:extLst>
              <a:ext uri="{FF2B5EF4-FFF2-40B4-BE49-F238E27FC236}">
                <a16:creationId xmlns:a16="http://schemas.microsoft.com/office/drawing/2014/main" id="{17240165-678B-A816-1AB0-86846815793A}"/>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23</a:t>
            </a:fld>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9B69718-D06F-339F-9D2A-8D37DDBAA077}"/>
              </a:ext>
            </a:extLst>
          </p:cNvPr>
          <p:cNvPicPr>
            <a:picLocks noChangeAspect="1"/>
          </p:cNvPicPr>
          <p:nvPr/>
        </p:nvPicPr>
        <p:blipFill>
          <a:blip r:embed="rId3"/>
          <a:stretch>
            <a:fillRect/>
          </a:stretch>
        </p:blipFill>
        <p:spPr>
          <a:xfrm>
            <a:off x="2692902" y="136525"/>
            <a:ext cx="6806196" cy="6449785"/>
          </a:xfrm>
          <a:prstGeom prst="rect">
            <a:avLst/>
          </a:prstGeom>
        </p:spPr>
      </p:pic>
    </p:spTree>
    <p:extLst>
      <p:ext uri="{BB962C8B-B14F-4D97-AF65-F5344CB8AC3E}">
        <p14:creationId xmlns:p14="http://schemas.microsoft.com/office/powerpoint/2010/main" val="883199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E452A6-8E3B-B07B-6BD4-EB6CFE43A71B}"/>
              </a:ext>
            </a:extLst>
          </p:cNvPr>
          <p:cNvSpPr>
            <a:spLocks noGrp="1"/>
          </p:cNvSpPr>
          <p:nvPr>
            <p:ph type="title"/>
          </p:nvPr>
        </p:nvSpPr>
        <p:spPr/>
        <p:txBody>
          <a:bodyPr/>
          <a:lstStyle/>
          <a:p>
            <a:r>
              <a:rPr lang="en-US" baseline="30000" dirty="0"/>
              <a:t>18</a:t>
            </a:r>
            <a:r>
              <a:rPr lang="en-US" dirty="0"/>
              <a:t>F-FDG</a:t>
            </a:r>
          </a:p>
        </p:txBody>
      </p:sp>
      <p:sp>
        <p:nvSpPr>
          <p:cNvPr id="4" name="Slide Number Placeholder 3">
            <a:extLst>
              <a:ext uri="{FF2B5EF4-FFF2-40B4-BE49-F238E27FC236}">
                <a16:creationId xmlns:a16="http://schemas.microsoft.com/office/drawing/2014/main" id="{74759A40-FA08-5958-29BC-AC4B91F37B79}"/>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24</a:t>
            </a:fld>
            <a:endParaRPr lang="en-US"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38A5B46-7242-7F47-A73B-99191F6B8260}"/>
              </a:ext>
            </a:extLst>
          </p:cNvPr>
          <p:cNvPicPr>
            <a:picLocks noChangeAspect="1"/>
          </p:cNvPicPr>
          <p:nvPr/>
        </p:nvPicPr>
        <p:blipFill>
          <a:blip r:embed="rId2"/>
          <a:stretch>
            <a:fillRect/>
          </a:stretch>
        </p:blipFill>
        <p:spPr>
          <a:xfrm>
            <a:off x="1335240" y="741831"/>
            <a:ext cx="8948961" cy="5797081"/>
          </a:xfrm>
          <a:prstGeom prst="rect">
            <a:avLst/>
          </a:prstGeom>
        </p:spPr>
      </p:pic>
    </p:spTree>
    <p:extLst>
      <p:ext uri="{BB962C8B-B14F-4D97-AF65-F5344CB8AC3E}">
        <p14:creationId xmlns:p14="http://schemas.microsoft.com/office/powerpoint/2010/main" val="2118192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E1275F-8AF1-966D-DF60-735E6C405D30}"/>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25</a:t>
            </a:fld>
            <a:endParaRPr lang="en-US" dirty="0">
              <a:latin typeface="Arial" panose="020B0604020202020204" pitchFamily="34" charset="0"/>
              <a:cs typeface="Arial" panose="020B0604020202020204" pitchFamily="34" charset="0"/>
            </a:endParaRPr>
          </a:p>
        </p:txBody>
      </p:sp>
      <p:sp>
        <p:nvSpPr>
          <p:cNvPr id="3" name="Title 7">
            <a:extLst>
              <a:ext uri="{FF2B5EF4-FFF2-40B4-BE49-F238E27FC236}">
                <a16:creationId xmlns:a16="http://schemas.microsoft.com/office/drawing/2014/main" id="{7BE9DD42-14CB-C84A-32D2-BA607D579AD0}"/>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7030A0"/>
                </a:solidFill>
                <a:latin typeface="Arial" panose="020B0604020202020204" pitchFamily="34" charset="0"/>
                <a:cs typeface="Arial" panose="020B0604020202020204" pitchFamily="34" charset="0"/>
              </a:rPr>
              <a:t>	Case Study on artifact images</a:t>
            </a:r>
            <a:endParaRPr lang="en-US" sz="4800" b="1"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4193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C50B8F-B5E1-992F-351C-3E73CD907A0A}"/>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pPr/>
              <a:t>26</a:t>
            </a:fld>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26F828FE-0B0E-CC90-BFB6-C1D5CF4C2312}"/>
              </a:ext>
            </a:extLst>
          </p:cNvPr>
          <p:cNvSpPr>
            <a:spLocks noGrp="1"/>
          </p:cNvSpPr>
          <p:nvPr>
            <p:ph type="title"/>
          </p:nvPr>
        </p:nvSpPr>
        <p:spPr/>
        <p:txBody>
          <a:bodyPr/>
          <a:lstStyle/>
          <a:p>
            <a:r>
              <a:rPr lang="en-GB" dirty="0"/>
              <a:t>Halo artifact in kidney</a:t>
            </a:r>
            <a:endParaRPr lang="en-US" dirty="0"/>
          </a:p>
        </p:txBody>
      </p:sp>
      <p:pic>
        <p:nvPicPr>
          <p:cNvPr id="9" name="Picture 8">
            <a:extLst>
              <a:ext uri="{FF2B5EF4-FFF2-40B4-BE49-F238E27FC236}">
                <a16:creationId xmlns:a16="http://schemas.microsoft.com/office/drawing/2014/main" id="{2CFA4FC0-5457-8EE3-0D4D-CD69392612B0}"/>
              </a:ext>
            </a:extLst>
          </p:cNvPr>
          <p:cNvPicPr>
            <a:picLocks noChangeAspect="1"/>
          </p:cNvPicPr>
          <p:nvPr/>
        </p:nvPicPr>
        <p:blipFill>
          <a:blip r:embed="rId2"/>
          <a:stretch>
            <a:fillRect/>
          </a:stretch>
        </p:blipFill>
        <p:spPr>
          <a:xfrm>
            <a:off x="1695568" y="2593675"/>
            <a:ext cx="9000000" cy="2905357"/>
          </a:xfrm>
          <a:prstGeom prst="rect">
            <a:avLst/>
          </a:prstGeom>
        </p:spPr>
      </p:pic>
    </p:spTree>
    <p:extLst>
      <p:ext uri="{BB962C8B-B14F-4D97-AF65-F5344CB8AC3E}">
        <p14:creationId xmlns:p14="http://schemas.microsoft.com/office/powerpoint/2010/main" val="1390521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7B5EFB-FED1-AB12-C4B9-C538E448D633}"/>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pPr/>
              <a:t>27</a:t>
            </a:fld>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B7581857-78AE-8CFD-8DEA-06D438508634}"/>
              </a:ext>
            </a:extLst>
          </p:cNvPr>
          <p:cNvSpPr>
            <a:spLocks noGrp="1"/>
          </p:cNvSpPr>
          <p:nvPr>
            <p:ph type="title"/>
          </p:nvPr>
        </p:nvSpPr>
        <p:spPr/>
        <p:txBody>
          <a:bodyPr/>
          <a:lstStyle/>
          <a:p>
            <a:r>
              <a:rPr lang="en-GB" dirty="0"/>
              <a:t>Halo artifact</a:t>
            </a:r>
            <a:endParaRPr lang="en-US" dirty="0"/>
          </a:p>
        </p:txBody>
      </p:sp>
      <p:pic>
        <p:nvPicPr>
          <p:cNvPr id="4" name="Picture 3">
            <a:extLst>
              <a:ext uri="{FF2B5EF4-FFF2-40B4-BE49-F238E27FC236}">
                <a16:creationId xmlns:a16="http://schemas.microsoft.com/office/drawing/2014/main" id="{BE89B56E-B5FC-959D-ECE8-52F584711A5A}"/>
              </a:ext>
            </a:extLst>
          </p:cNvPr>
          <p:cNvPicPr>
            <a:picLocks noChangeAspect="1"/>
          </p:cNvPicPr>
          <p:nvPr/>
        </p:nvPicPr>
        <p:blipFill>
          <a:blip r:embed="rId2"/>
          <a:stretch>
            <a:fillRect/>
          </a:stretch>
        </p:blipFill>
        <p:spPr>
          <a:xfrm>
            <a:off x="1644768" y="2564445"/>
            <a:ext cx="9000000" cy="2935607"/>
          </a:xfrm>
          <a:prstGeom prst="rect">
            <a:avLst/>
          </a:prstGeom>
        </p:spPr>
      </p:pic>
      <p:cxnSp>
        <p:nvCxnSpPr>
          <p:cNvPr id="6" name="Straight Arrow Connector 5">
            <a:extLst>
              <a:ext uri="{FF2B5EF4-FFF2-40B4-BE49-F238E27FC236}">
                <a16:creationId xmlns:a16="http://schemas.microsoft.com/office/drawing/2014/main" id="{2DD43915-36C9-AAF1-5FD2-9793BCD43233}"/>
              </a:ext>
            </a:extLst>
          </p:cNvPr>
          <p:cNvCxnSpPr>
            <a:cxnSpLocks/>
          </p:cNvCxnSpPr>
          <p:nvPr/>
        </p:nvCxnSpPr>
        <p:spPr>
          <a:xfrm>
            <a:off x="4209143" y="4671282"/>
            <a:ext cx="272148" cy="22860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4CF0B5DF-07A6-88CB-CC80-48D434AEDC6D}"/>
              </a:ext>
            </a:extLst>
          </p:cNvPr>
          <p:cNvCxnSpPr>
            <a:cxnSpLocks/>
          </p:cNvCxnSpPr>
          <p:nvPr/>
        </p:nvCxnSpPr>
        <p:spPr>
          <a:xfrm>
            <a:off x="6393543" y="4620482"/>
            <a:ext cx="270334" cy="279407"/>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FD0815B8-28EE-07C4-B71F-55E6B6137550}"/>
              </a:ext>
            </a:extLst>
          </p:cNvPr>
          <p:cNvCxnSpPr>
            <a:cxnSpLocks/>
          </p:cNvCxnSpPr>
          <p:nvPr/>
        </p:nvCxnSpPr>
        <p:spPr>
          <a:xfrm>
            <a:off x="8628743" y="4678539"/>
            <a:ext cx="217720" cy="22556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45807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816898-6F42-6D23-40A0-D47A663F496C}"/>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pPr/>
              <a:t>28</a:t>
            </a:fld>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E1F0B1EA-351D-A3F8-FB7B-28440ECDBE4F}"/>
              </a:ext>
            </a:extLst>
          </p:cNvPr>
          <p:cNvSpPr>
            <a:spLocks noGrp="1"/>
          </p:cNvSpPr>
          <p:nvPr>
            <p:ph type="title"/>
          </p:nvPr>
        </p:nvSpPr>
        <p:spPr/>
        <p:txBody>
          <a:bodyPr/>
          <a:lstStyle/>
          <a:p>
            <a:r>
              <a:rPr lang="en-GB" dirty="0"/>
              <a:t>Motion Artifact</a:t>
            </a:r>
            <a:endParaRPr lang="en-US" dirty="0"/>
          </a:p>
        </p:txBody>
      </p:sp>
      <p:pic>
        <p:nvPicPr>
          <p:cNvPr id="4" name="Picture 3">
            <a:extLst>
              <a:ext uri="{FF2B5EF4-FFF2-40B4-BE49-F238E27FC236}">
                <a16:creationId xmlns:a16="http://schemas.microsoft.com/office/drawing/2014/main" id="{D89657E6-A89F-37DC-E361-4E7212D6CF2C}"/>
              </a:ext>
            </a:extLst>
          </p:cNvPr>
          <p:cNvPicPr>
            <a:picLocks noChangeAspect="1"/>
          </p:cNvPicPr>
          <p:nvPr/>
        </p:nvPicPr>
        <p:blipFill>
          <a:blip r:embed="rId2"/>
          <a:stretch>
            <a:fillRect/>
          </a:stretch>
        </p:blipFill>
        <p:spPr>
          <a:xfrm>
            <a:off x="1637150" y="2317991"/>
            <a:ext cx="9000000" cy="3178042"/>
          </a:xfrm>
          <a:prstGeom prst="rect">
            <a:avLst/>
          </a:prstGeom>
        </p:spPr>
      </p:pic>
      <p:cxnSp>
        <p:nvCxnSpPr>
          <p:cNvPr id="7" name="Straight Connector 6">
            <a:extLst>
              <a:ext uri="{FF2B5EF4-FFF2-40B4-BE49-F238E27FC236}">
                <a16:creationId xmlns:a16="http://schemas.microsoft.com/office/drawing/2014/main" id="{4818638E-2CF0-7D5F-9BFD-463EAEFF6526}"/>
              </a:ext>
            </a:extLst>
          </p:cNvPr>
          <p:cNvCxnSpPr>
            <a:cxnSpLocks/>
          </p:cNvCxnSpPr>
          <p:nvPr/>
        </p:nvCxnSpPr>
        <p:spPr>
          <a:xfrm>
            <a:off x="1778000" y="3563951"/>
            <a:ext cx="797560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9308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004D76-E93C-5ADD-03B5-13B500C2C67F}"/>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pPr/>
              <a:t>29</a:t>
            </a:fld>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7372CF32-A62B-310C-AA58-C22C80B0BE5F}"/>
              </a:ext>
            </a:extLst>
          </p:cNvPr>
          <p:cNvSpPr>
            <a:spLocks noGrp="1"/>
          </p:cNvSpPr>
          <p:nvPr>
            <p:ph type="title"/>
          </p:nvPr>
        </p:nvSpPr>
        <p:spPr/>
        <p:txBody>
          <a:bodyPr/>
          <a:lstStyle/>
          <a:p>
            <a:r>
              <a:rPr lang="en-GB" dirty="0"/>
              <a:t>Motion &amp; Halo Artifact</a:t>
            </a:r>
            <a:endParaRPr lang="en-US" dirty="0"/>
          </a:p>
        </p:txBody>
      </p:sp>
      <p:pic>
        <p:nvPicPr>
          <p:cNvPr id="4" name="Picture 3">
            <a:extLst>
              <a:ext uri="{FF2B5EF4-FFF2-40B4-BE49-F238E27FC236}">
                <a16:creationId xmlns:a16="http://schemas.microsoft.com/office/drawing/2014/main" id="{9D2829B3-7A70-6F81-24BE-E9A0FEDC3C30}"/>
              </a:ext>
            </a:extLst>
          </p:cNvPr>
          <p:cNvPicPr>
            <a:picLocks noChangeAspect="1"/>
          </p:cNvPicPr>
          <p:nvPr/>
        </p:nvPicPr>
        <p:blipFill>
          <a:blip r:embed="rId2"/>
          <a:stretch>
            <a:fillRect/>
          </a:stretch>
        </p:blipFill>
        <p:spPr>
          <a:xfrm>
            <a:off x="1644768" y="2557760"/>
            <a:ext cx="9000000" cy="2937685"/>
          </a:xfrm>
          <a:prstGeom prst="rect">
            <a:avLst/>
          </a:prstGeom>
        </p:spPr>
      </p:pic>
      <p:cxnSp>
        <p:nvCxnSpPr>
          <p:cNvPr id="6" name="Straight Connector 5">
            <a:extLst>
              <a:ext uri="{FF2B5EF4-FFF2-40B4-BE49-F238E27FC236}">
                <a16:creationId xmlns:a16="http://schemas.microsoft.com/office/drawing/2014/main" id="{F576557C-2C79-1BE7-FDB2-EBEB3D8B1375}"/>
              </a:ext>
            </a:extLst>
          </p:cNvPr>
          <p:cNvCxnSpPr>
            <a:cxnSpLocks/>
          </p:cNvCxnSpPr>
          <p:nvPr/>
        </p:nvCxnSpPr>
        <p:spPr>
          <a:xfrm>
            <a:off x="1778000" y="3776051"/>
            <a:ext cx="797560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505AB871-9A0E-3A44-8D47-61F7A02C4575}"/>
              </a:ext>
            </a:extLst>
          </p:cNvPr>
          <p:cNvCxnSpPr>
            <a:cxnSpLocks/>
          </p:cNvCxnSpPr>
          <p:nvPr/>
        </p:nvCxnSpPr>
        <p:spPr>
          <a:xfrm>
            <a:off x="4230914" y="4030053"/>
            <a:ext cx="272148" cy="22860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369CA3B3-CF4D-26BE-94CC-BFB42B3FBFB5}"/>
              </a:ext>
            </a:extLst>
          </p:cNvPr>
          <p:cNvCxnSpPr>
            <a:cxnSpLocks/>
          </p:cNvCxnSpPr>
          <p:nvPr/>
        </p:nvCxnSpPr>
        <p:spPr>
          <a:xfrm>
            <a:off x="6415314" y="3979253"/>
            <a:ext cx="270334" cy="279407"/>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D9D46C87-C100-9ECB-CF9E-8D3D4068F526}"/>
              </a:ext>
            </a:extLst>
          </p:cNvPr>
          <p:cNvCxnSpPr>
            <a:cxnSpLocks/>
          </p:cNvCxnSpPr>
          <p:nvPr/>
        </p:nvCxnSpPr>
        <p:spPr>
          <a:xfrm>
            <a:off x="8650514" y="4037310"/>
            <a:ext cx="217720" cy="22556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89E69B8C-B9AD-074A-C131-50ABDF0914D6}"/>
              </a:ext>
            </a:extLst>
          </p:cNvPr>
          <p:cNvCxnSpPr>
            <a:cxnSpLocks/>
          </p:cNvCxnSpPr>
          <p:nvPr/>
        </p:nvCxnSpPr>
        <p:spPr>
          <a:xfrm flipV="1">
            <a:off x="4187371" y="3845003"/>
            <a:ext cx="301173" cy="8345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A5A5794C-68D7-FD20-21E5-5A1FF0814D50}"/>
              </a:ext>
            </a:extLst>
          </p:cNvPr>
          <p:cNvCxnSpPr>
            <a:cxnSpLocks/>
          </p:cNvCxnSpPr>
          <p:nvPr/>
        </p:nvCxnSpPr>
        <p:spPr>
          <a:xfrm flipV="1">
            <a:off x="6437085" y="3845004"/>
            <a:ext cx="234045" cy="83449"/>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B38B664C-7370-A1FC-F5B2-81BE6665FB05}"/>
              </a:ext>
            </a:extLst>
          </p:cNvPr>
          <p:cNvCxnSpPr>
            <a:cxnSpLocks/>
          </p:cNvCxnSpPr>
          <p:nvPr/>
        </p:nvCxnSpPr>
        <p:spPr>
          <a:xfrm flipV="1">
            <a:off x="8562267" y="3849222"/>
            <a:ext cx="291449" cy="7923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05288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1514114-3A90-2C06-A251-31BB825850DC}"/>
              </a:ext>
            </a:extLst>
          </p:cNvPr>
          <p:cNvSpPr>
            <a:spLocks noGrp="1"/>
          </p:cNvSpPr>
          <p:nvPr>
            <p:ph type="title"/>
          </p:nvPr>
        </p:nvSpPr>
        <p:spPr/>
        <p:txBody>
          <a:bodyPr>
            <a:normAutofit fontScale="90000"/>
          </a:bodyPr>
          <a:lstStyle/>
          <a:p>
            <a:pPr algn="l" eaLnBrk="1" hangingPunct="1"/>
            <a:r>
              <a:rPr lang="en-US" sz="4000" dirty="0"/>
              <a:t>PET Attenuation and Scatter Correction (ASC)</a:t>
            </a:r>
            <a:endParaRPr lang="fr-FR" altLang="zh-CN" sz="4000" dirty="0"/>
          </a:p>
        </p:txBody>
      </p:sp>
      <p:sp>
        <p:nvSpPr>
          <p:cNvPr id="5" name="Content Placeholder 4">
            <a:extLst>
              <a:ext uri="{FF2B5EF4-FFF2-40B4-BE49-F238E27FC236}">
                <a16:creationId xmlns:a16="http://schemas.microsoft.com/office/drawing/2014/main" id="{97BD626A-A76F-4735-3479-72DA5D33C1B3}"/>
              </a:ext>
            </a:extLst>
          </p:cNvPr>
          <p:cNvSpPr>
            <a:spLocks noGrp="1"/>
          </p:cNvSpPr>
          <p:nvPr>
            <p:ph idx="1"/>
          </p:nvPr>
        </p:nvSpPr>
        <p:spPr>
          <a:xfrm>
            <a:off x="1115568" y="2195195"/>
            <a:ext cx="3636213" cy="3694176"/>
          </a:xfrm>
        </p:spPr>
        <p:txBody>
          <a:bodyPr>
            <a:normAutofit fontScale="62500" lnSpcReduction="20000"/>
          </a:bodyPr>
          <a:lstStyle/>
          <a:p>
            <a:pPr algn="just"/>
            <a:endParaRPr lang="en-US" sz="3200" dirty="0">
              <a:solidFill>
                <a:srgbClr val="FF0000"/>
              </a:solidFill>
              <a:latin typeface="Arial" panose="020B0604020202020204" pitchFamily="34" charset="0"/>
              <a:cs typeface="Arial" panose="020B0604020202020204" pitchFamily="34" charset="0"/>
            </a:endParaRPr>
          </a:p>
          <a:p>
            <a:pPr algn="just"/>
            <a:r>
              <a:rPr lang="en-US" sz="3200" dirty="0">
                <a:solidFill>
                  <a:srgbClr val="7030A0"/>
                </a:solidFill>
                <a:latin typeface="Arial" panose="020B0604020202020204" pitchFamily="34" charset="0"/>
                <a:cs typeface="Arial" panose="020B0604020202020204" pitchFamily="34" charset="0"/>
              </a:rPr>
              <a:t>Attenuation correction </a:t>
            </a:r>
            <a:r>
              <a:rPr lang="en-US" sz="3200" dirty="0">
                <a:solidFill>
                  <a:srgbClr val="FF0000"/>
                </a:solidFill>
                <a:latin typeface="Arial" panose="020B0604020202020204" pitchFamily="34" charset="0"/>
                <a:cs typeface="Arial" panose="020B0604020202020204" pitchFamily="34" charset="0"/>
              </a:rPr>
              <a:t>(AC) </a:t>
            </a:r>
            <a:r>
              <a:rPr lang="en-US" sz="3200" dirty="0">
                <a:solidFill>
                  <a:schemeClr val="bg1"/>
                </a:solidFill>
                <a:latin typeface="Arial" panose="020B0604020202020204" pitchFamily="34" charset="0"/>
                <a:cs typeface="Arial" panose="020B0604020202020204" pitchFamily="34" charset="0"/>
              </a:rPr>
              <a:t>of </a:t>
            </a:r>
            <a:r>
              <a:rPr lang="en-US" dirty="0">
                <a:latin typeface="Arial" panose="020B0604020202020204" pitchFamily="34" charset="0"/>
                <a:cs typeface="Arial" panose="020B0604020202020204" pitchFamily="34" charset="0"/>
              </a:rPr>
              <a:t>annihilation photons along lines of response (LOR) in the patient body is another critical step</a:t>
            </a:r>
            <a:endParaRPr lang="en-US" sz="3200" dirty="0">
              <a:solidFill>
                <a:schemeClr val="bg1"/>
              </a:solidFill>
              <a:latin typeface="Arial" panose="020B0604020202020204" pitchFamily="34" charset="0"/>
              <a:cs typeface="Arial" panose="020B0604020202020204" pitchFamily="34" charset="0"/>
            </a:endParaRPr>
          </a:p>
          <a:p>
            <a:pPr algn="just"/>
            <a:endParaRPr lang="en-US" sz="3200" dirty="0">
              <a:solidFill>
                <a:srgbClr val="7030A0"/>
              </a:solidFill>
              <a:latin typeface="Arial" panose="020B0604020202020204" pitchFamily="34" charset="0"/>
              <a:cs typeface="Arial" panose="020B0604020202020204" pitchFamily="34" charset="0"/>
            </a:endParaRPr>
          </a:p>
          <a:p>
            <a:pPr algn="just"/>
            <a:r>
              <a:rPr lang="en-US" sz="3200" dirty="0">
                <a:solidFill>
                  <a:srgbClr val="7030A0"/>
                </a:solidFill>
                <a:latin typeface="Arial" panose="020B0604020202020204" pitchFamily="34" charset="0"/>
                <a:cs typeface="Arial" panose="020B0604020202020204" pitchFamily="34" charset="0"/>
              </a:rPr>
              <a:t>Scatter correction </a:t>
            </a:r>
            <a:r>
              <a:rPr lang="en-US" sz="3200" dirty="0">
                <a:solidFill>
                  <a:srgbClr val="FF0000"/>
                </a:solidFill>
                <a:latin typeface="Arial" panose="020B0604020202020204" pitchFamily="34" charset="0"/>
                <a:cs typeface="Arial" panose="020B0604020202020204" pitchFamily="34" charset="0"/>
              </a:rPr>
              <a:t>(SC) </a:t>
            </a:r>
            <a:r>
              <a:rPr lang="en-US" sz="3200" dirty="0">
                <a:solidFill>
                  <a:schemeClr val="bg1"/>
                </a:solidFill>
                <a:latin typeface="Arial" panose="020B0604020202020204" pitchFamily="34" charset="0"/>
                <a:cs typeface="Arial" panose="020B0604020202020204" pitchFamily="34" charset="0"/>
              </a:rPr>
              <a:t>of </a:t>
            </a:r>
            <a:r>
              <a:rPr lang="en-US" dirty="0">
                <a:latin typeface="Arial" panose="020B0604020202020204" pitchFamily="34" charset="0"/>
                <a:cs typeface="Arial" panose="020B0604020202020204" pitchFamily="34" charset="0"/>
              </a:rPr>
              <a:t>Compton scattered photons, which can result in mis-allocation of the annihilated photons, is crucial</a:t>
            </a:r>
          </a:p>
          <a:p>
            <a:pPr algn="just"/>
            <a:endParaRPr lang="en-SZ" sz="3200" dirty="0">
              <a:latin typeface="Arial" panose="020B0604020202020204" pitchFamily="34" charset="0"/>
              <a:cs typeface="Arial" panose="020B0604020202020204" pitchFamily="34" charset="0"/>
            </a:endParaRPr>
          </a:p>
          <a:p>
            <a:pPr algn="just"/>
            <a:endParaRPr lang="en-SZ" sz="3200" dirty="0">
              <a:solidFill>
                <a:schemeClr val="bg1"/>
              </a:solidFill>
              <a:latin typeface="Arial" panose="020B0604020202020204" pitchFamily="34" charset="0"/>
              <a:cs typeface="Arial" panose="020B0604020202020204" pitchFamily="34" charset="0"/>
            </a:endParaRPr>
          </a:p>
          <a:p>
            <a:endParaRPr lang="en-NL" sz="32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A2298514-993F-0C71-9B28-D35A1E7A1F3B}"/>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3</a:t>
            </a:fld>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F9862689-EAE4-4970-20B5-F05342BE8537}"/>
              </a:ext>
            </a:extLst>
          </p:cNvPr>
          <p:cNvSpPr>
            <a:spLocks noChangeArrowheads="1"/>
          </p:cNvSpPr>
          <p:nvPr/>
        </p:nvSpPr>
        <p:spPr bwMode="auto">
          <a:xfrm>
            <a:off x="575094" y="280443"/>
            <a:ext cx="1153639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fr-FR"/>
            </a:defPPr>
            <a:lvl1pPr algn="ctr" rtl="0" eaLnBrk="0" fontAlgn="base" hangingPunct="0">
              <a:spcBef>
                <a:spcPct val="0"/>
              </a:spcBef>
              <a:spcAft>
                <a:spcPct val="0"/>
              </a:spcAft>
              <a:defRPr sz="3200" kern="1200">
                <a:solidFill>
                  <a:schemeClr val="tx1"/>
                </a:solidFill>
                <a:latin typeface="Arial" charset="0"/>
                <a:ea typeface="+mn-ea"/>
                <a:cs typeface="+mn-cs"/>
              </a:defRPr>
            </a:lvl1pPr>
            <a:lvl2pPr marL="457200" algn="ctr" rtl="0" eaLnBrk="0" fontAlgn="base" hangingPunct="0">
              <a:spcBef>
                <a:spcPct val="0"/>
              </a:spcBef>
              <a:spcAft>
                <a:spcPct val="0"/>
              </a:spcAft>
              <a:defRPr sz="3200" kern="1200">
                <a:solidFill>
                  <a:schemeClr val="tx1"/>
                </a:solidFill>
                <a:latin typeface="Arial" charset="0"/>
                <a:ea typeface="+mn-ea"/>
                <a:cs typeface="+mn-cs"/>
              </a:defRPr>
            </a:lvl2pPr>
            <a:lvl3pPr marL="914400" algn="ctr" rtl="0" eaLnBrk="0" fontAlgn="base" hangingPunct="0">
              <a:spcBef>
                <a:spcPct val="0"/>
              </a:spcBef>
              <a:spcAft>
                <a:spcPct val="0"/>
              </a:spcAft>
              <a:defRPr sz="3200" kern="1200">
                <a:solidFill>
                  <a:schemeClr val="tx1"/>
                </a:solidFill>
                <a:latin typeface="Arial" charset="0"/>
                <a:ea typeface="+mn-ea"/>
                <a:cs typeface="+mn-cs"/>
              </a:defRPr>
            </a:lvl3pPr>
            <a:lvl4pPr marL="1371600" algn="ctr" rtl="0" eaLnBrk="0" fontAlgn="base" hangingPunct="0">
              <a:spcBef>
                <a:spcPct val="0"/>
              </a:spcBef>
              <a:spcAft>
                <a:spcPct val="0"/>
              </a:spcAft>
              <a:defRPr sz="3200" kern="1200">
                <a:solidFill>
                  <a:schemeClr val="tx1"/>
                </a:solidFill>
                <a:latin typeface="Arial" charset="0"/>
                <a:ea typeface="+mn-ea"/>
                <a:cs typeface="+mn-cs"/>
              </a:defRPr>
            </a:lvl4pPr>
            <a:lvl5pPr marL="1828800" algn="ctr" rtl="0" eaLnBrk="0" fontAlgn="base" hangingPunct="0">
              <a:spcBef>
                <a:spcPct val="0"/>
              </a:spcBef>
              <a:spcAft>
                <a:spcPct val="0"/>
              </a:spcAft>
              <a:defRPr sz="3200" kern="1200">
                <a:solidFill>
                  <a:schemeClr val="tx1"/>
                </a:solidFill>
                <a:latin typeface="Arial" charset="0"/>
                <a:ea typeface="+mn-ea"/>
                <a:cs typeface="+mn-cs"/>
              </a:defRPr>
            </a:lvl5pPr>
            <a:lvl6pPr marL="2286000" algn="l" defTabSz="914400" rtl="0" eaLnBrk="1" latinLnBrk="0" hangingPunct="1">
              <a:defRPr sz="3200" kern="1200">
                <a:solidFill>
                  <a:schemeClr val="tx1"/>
                </a:solidFill>
                <a:latin typeface="Arial" charset="0"/>
                <a:ea typeface="+mn-ea"/>
                <a:cs typeface="+mn-cs"/>
              </a:defRPr>
            </a:lvl6pPr>
            <a:lvl7pPr marL="2743200" algn="l" defTabSz="914400" rtl="0" eaLnBrk="1" latinLnBrk="0" hangingPunct="1">
              <a:defRPr sz="3200" kern="1200">
                <a:solidFill>
                  <a:schemeClr val="tx1"/>
                </a:solidFill>
                <a:latin typeface="Arial" charset="0"/>
                <a:ea typeface="+mn-ea"/>
                <a:cs typeface="+mn-cs"/>
              </a:defRPr>
            </a:lvl7pPr>
            <a:lvl8pPr marL="3200400" algn="l" defTabSz="914400" rtl="0" eaLnBrk="1" latinLnBrk="0" hangingPunct="1">
              <a:defRPr sz="3200" kern="1200">
                <a:solidFill>
                  <a:schemeClr val="tx1"/>
                </a:solidFill>
                <a:latin typeface="Arial" charset="0"/>
                <a:ea typeface="+mn-ea"/>
                <a:cs typeface="+mn-cs"/>
              </a:defRPr>
            </a:lvl8pPr>
            <a:lvl9pPr marL="3657600" algn="l" defTabSz="914400" rtl="0" eaLnBrk="1" latinLnBrk="0" hangingPunct="1">
              <a:defRPr sz="3200" kern="1200">
                <a:solidFill>
                  <a:schemeClr val="tx1"/>
                </a:solidFill>
                <a:latin typeface="Arial" charset="0"/>
                <a:ea typeface="+mn-ea"/>
                <a:cs typeface="+mn-cs"/>
              </a:defRPr>
            </a:lvl9pPr>
          </a:lstStyle>
          <a:p>
            <a:pPr algn="l" eaLnBrk="1" hangingPunct="1"/>
            <a:endParaRPr lang="fr-FR" altLang="zh-CN" sz="4000" dirty="0">
              <a:latin typeface="Arial" panose="020B0604020202020204" pitchFamily="34" charset="0"/>
              <a:ea typeface="+mj-ea"/>
              <a:cs typeface="Arial" panose="020B0604020202020204" pitchFamily="34" charset="0"/>
            </a:endParaRPr>
          </a:p>
        </p:txBody>
      </p:sp>
      <p:pic>
        <p:nvPicPr>
          <p:cNvPr id="33" name="Picture 32" descr="A baby with buttons and a blue and red button&#10;&#10;Description automatically generated">
            <a:extLst>
              <a:ext uri="{FF2B5EF4-FFF2-40B4-BE49-F238E27FC236}">
                <a16:creationId xmlns:a16="http://schemas.microsoft.com/office/drawing/2014/main" id="{A28A8EE0-D4AB-B0F7-AEEC-15DD16F73BA0}"/>
              </a:ext>
            </a:extLst>
          </p:cNvPr>
          <p:cNvPicPr>
            <a:picLocks noChangeAspect="1"/>
          </p:cNvPicPr>
          <p:nvPr/>
        </p:nvPicPr>
        <p:blipFill>
          <a:blip r:embed="rId3"/>
          <a:stretch>
            <a:fillRect/>
          </a:stretch>
        </p:blipFill>
        <p:spPr>
          <a:xfrm>
            <a:off x="6037942" y="1618542"/>
            <a:ext cx="3925915" cy="3925915"/>
          </a:xfrm>
          <a:prstGeom prst="rect">
            <a:avLst/>
          </a:prstGeom>
        </p:spPr>
      </p:pic>
    </p:spTree>
    <p:extLst>
      <p:ext uri="{BB962C8B-B14F-4D97-AF65-F5344CB8AC3E}">
        <p14:creationId xmlns:p14="http://schemas.microsoft.com/office/powerpoint/2010/main" val="389755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800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800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845111-8134-E606-50BA-E51C63DB11BE}"/>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pPr/>
              <a:t>30</a:t>
            </a:fld>
            <a:endParaRPr lang="en-US"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5D9731BB-4392-B644-FAF1-26182DBAF848}"/>
              </a:ext>
            </a:extLst>
          </p:cNvPr>
          <p:cNvSpPr>
            <a:spLocks noGrp="1"/>
          </p:cNvSpPr>
          <p:nvPr>
            <p:ph type="title"/>
          </p:nvPr>
        </p:nvSpPr>
        <p:spPr/>
        <p:txBody>
          <a:bodyPr/>
          <a:lstStyle/>
          <a:p>
            <a:r>
              <a:rPr lang="en-GB" dirty="0"/>
              <a:t>Motion artifact</a:t>
            </a:r>
            <a:endParaRPr lang="en-US" dirty="0"/>
          </a:p>
        </p:txBody>
      </p:sp>
      <p:pic>
        <p:nvPicPr>
          <p:cNvPr id="4" name="Picture 3">
            <a:extLst>
              <a:ext uri="{FF2B5EF4-FFF2-40B4-BE49-F238E27FC236}">
                <a16:creationId xmlns:a16="http://schemas.microsoft.com/office/drawing/2014/main" id="{64895043-F4EE-DFF3-8EAF-825057C94CCA}"/>
              </a:ext>
            </a:extLst>
          </p:cNvPr>
          <p:cNvPicPr>
            <a:picLocks noChangeAspect="1"/>
          </p:cNvPicPr>
          <p:nvPr/>
        </p:nvPicPr>
        <p:blipFill>
          <a:blip r:embed="rId2"/>
          <a:stretch>
            <a:fillRect/>
          </a:stretch>
        </p:blipFill>
        <p:spPr>
          <a:xfrm>
            <a:off x="1644768" y="2581597"/>
            <a:ext cx="9000000" cy="2937685"/>
          </a:xfrm>
          <a:prstGeom prst="rect">
            <a:avLst/>
          </a:prstGeom>
        </p:spPr>
      </p:pic>
      <p:cxnSp>
        <p:nvCxnSpPr>
          <p:cNvPr id="7" name="Straight Arrow Connector 6">
            <a:extLst>
              <a:ext uri="{FF2B5EF4-FFF2-40B4-BE49-F238E27FC236}">
                <a16:creationId xmlns:a16="http://schemas.microsoft.com/office/drawing/2014/main" id="{B2C2001A-8DF6-BE10-7A5B-1270E2385587}"/>
              </a:ext>
            </a:extLst>
          </p:cNvPr>
          <p:cNvCxnSpPr>
            <a:cxnSpLocks/>
          </p:cNvCxnSpPr>
          <p:nvPr/>
        </p:nvCxnSpPr>
        <p:spPr>
          <a:xfrm flipH="1">
            <a:off x="9293257" y="3629536"/>
            <a:ext cx="271726" cy="22860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B9FB9344-5149-8EFF-9542-F05988309F84}"/>
              </a:ext>
            </a:extLst>
          </p:cNvPr>
          <p:cNvCxnSpPr>
            <a:cxnSpLocks/>
          </p:cNvCxnSpPr>
          <p:nvPr/>
        </p:nvCxnSpPr>
        <p:spPr>
          <a:xfrm flipH="1">
            <a:off x="7114057" y="3578736"/>
            <a:ext cx="269915" cy="279407"/>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D9983CD7-1ECD-55ED-D5AF-255D96788387}"/>
              </a:ext>
            </a:extLst>
          </p:cNvPr>
          <p:cNvCxnSpPr>
            <a:cxnSpLocks/>
          </p:cNvCxnSpPr>
          <p:nvPr/>
        </p:nvCxnSpPr>
        <p:spPr>
          <a:xfrm flipH="1">
            <a:off x="4934858" y="3636793"/>
            <a:ext cx="217382" cy="22556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48149AAC-21BF-ABF9-7336-6A80245C1B14}"/>
              </a:ext>
            </a:extLst>
          </p:cNvPr>
          <p:cNvCxnSpPr>
            <a:cxnSpLocks/>
          </p:cNvCxnSpPr>
          <p:nvPr/>
        </p:nvCxnSpPr>
        <p:spPr>
          <a:xfrm>
            <a:off x="8752114" y="3718439"/>
            <a:ext cx="168664" cy="139703"/>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2B6DB27A-B73A-8457-4CAF-4B117B7548DF}"/>
              </a:ext>
            </a:extLst>
          </p:cNvPr>
          <p:cNvCxnSpPr>
            <a:cxnSpLocks/>
          </p:cNvCxnSpPr>
          <p:nvPr/>
        </p:nvCxnSpPr>
        <p:spPr>
          <a:xfrm>
            <a:off x="6512045" y="3636793"/>
            <a:ext cx="208069" cy="221349"/>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00B590DA-C84D-F699-7059-7747E62B5353}"/>
              </a:ext>
            </a:extLst>
          </p:cNvPr>
          <p:cNvCxnSpPr>
            <a:cxnSpLocks/>
          </p:cNvCxnSpPr>
          <p:nvPr/>
        </p:nvCxnSpPr>
        <p:spPr>
          <a:xfrm>
            <a:off x="4405083" y="3718439"/>
            <a:ext cx="145145" cy="139703"/>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 name="Straight Connector 2">
            <a:extLst>
              <a:ext uri="{FF2B5EF4-FFF2-40B4-BE49-F238E27FC236}">
                <a16:creationId xmlns:a16="http://schemas.microsoft.com/office/drawing/2014/main" id="{06343736-4343-DE9C-7E70-626EC14A311C}"/>
              </a:ext>
            </a:extLst>
          </p:cNvPr>
          <p:cNvCxnSpPr>
            <a:cxnSpLocks/>
          </p:cNvCxnSpPr>
          <p:nvPr/>
        </p:nvCxnSpPr>
        <p:spPr>
          <a:xfrm>
            <a:off x="1778000" y="3839309"/>
            <a:ext cx="797560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87430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4B181E-0451-BC25-88C5-837DF4975C20}"/>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31</a:t>
            </a:fld>
            <a:endParaRPr lang="en-US" dirty="0">
              <a:latin typeface="Arial" panose="020B0604020202020204" pitchFamily="34" charset="0"/>
              <a:cs typeface="Arial" panose="020B0604020202020204" pitchFamily="34" charset="0"/>
            </a:endParaRPr>
          </a:p>
        </p:txBody>
      </p:sp>
      <p:sp>
        <p:nvSpPr>
          <p:cNvPr id="7" name="Title 7">
            <a:extLst>
              <a:ext uri="{FF2B5EF4-FFF2-40B4-BE49-F238E27FC236}">
                <a16:creationId xmlns:a16="http://schemas.microsoft.com/office/drawing/2014/main" id="{ECC7F99A-3C29-E61E-C60A-A54C8C4440DF}"/>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7030A0"/>
                </a:solidFill>
                <a:latin typeface="Arial" panose="020B0604020202020204" pitchFamily="34" charset="0"/>
                <a:cs typeface="Arial" panose="020B0604020202020204" pitchFamily="34" charset="0"/>
              </a:rPr>
              <a:t>	Discussion</a:t>
            </a:r>
          </a:p>
        </p:txBody>
      </p:sp>
    </p:spTree>
    <p:extLst>
      <p:ext uri="{BB962C8B-B14F-4D97-AF65-F5344CB8AC3E}">
        <p14:creationId xmlns:p14="http://schemas.microsoft.com/office/powerpoint/2010/main" val="280851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fixed" ptsTypes="">
                                      <p:cBhvr>
                                        <p:cTn id="6" dur="1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B5F945-6392-7E4F-AF18-275DBC6E6191}"/>
              </a:ext>
            </a:extLst>
          </p:cNvPr>
          <p:cNvSpPr txBox="1"/>
          <p:nvPr/>
        </p:nvSpPr>
        <p:spPr>
          <a:xfrm>
            <a:off x="941293" y="1668585"/>
            <a:ext cx="9886363" cy="2222403"/>
          </a:xfrm>
          <a:prstGeom prst="rect">
            <a:avLst/>
          </a:prstGeom>
          <a:noFill/>
        </p:spPr>
        <p:txBody>
          <a:bodyPr wrap="square">
            <a:spAutoFit/>
          </a:bodyPr>
          <a:lstStyle/>
          <a:p>
            <a:pPr lvl="0" eaLnBrk="0" fontAlgn="base" hangingPunct="0">
              <a:lnSpc>
                <a:spcPct val="200000"/>
              </a:lnSpc>
              <a:spcBef>
                <a:spcPct val="0"/>
              </a:spcBef>
              <a:spcAft>
                <a:spcPct val="0"/>
              </a:spcAft>
            </a:pPr>
            <a:r>
              <a:rPr lang="en-US" dirty="0">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effectLst/>
                <a:latin typeface="Arial" panose="020B0604020202020204" pitchFamily="34" charset="0"/>
                <a:cs typeface="Arial" panose="020B0604020202020204" pitchFamily="34" charset="0"/>
              </a:rPr>
              <a:t>Developed a CT-free DL models for ASC in PET imaging,</a:t>
            </a:r>
          </a:p>
          <a:p>
            <a:pPr lvl="0" eaLnBrk="0" fontAlgn="base" hangingPunct="0">
              <a:lnSpc>
                <a:spcPct val="200000"/>
              </a:lnSpc>
              <a:spcBef>
                <a:spcPct val="0"/>
              </a:spcBef>
              <a:spcAft>
                <a:spcPct val="0"/>
              </a:spcAft>
            </a:pPr>
            <a:r>
              <a:rPr lang="en-US" dirty="0">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effectLst/>
                <a:latin typeface="Arial" panose="020B0604020202020204" pitchFamily="34" charset="0"/>
                <a:cs typeface="Arial" panose="020B0604020202020204" pitchFamily="34" charset="0"/>
              </a:rPr>
              <a:t>Tested across different centers and radiotracers.</a:t>
            </a:r>
          </a:p>
          <a:p>
            <a:pPr lvl="0" eaLnBrk="0" fontAlgn="base" hangingPunct="0">
              <a:lnSpc>
                <a:spcPct val="200000"/>
              </a:lnSpc>
              <a:spcBef>
                <a:spcPct val="0"/>
              </a:spcBef>
              <a:spcAft>
                <a:spcPct val="0"/>
              </a:spcAft>
            </a:pPr>
            <a:r>
              <a:rPr lang="en-US" dirty="0">
                <a:latin typeface="Arial" panose="020B0604020202020204" pitchFamily="34" charset="0"/>
                <a:cs typeface="Arial" panose="020B0604020202020204" pitchFamily="34" charset="0"/>
              </a:rPr>
              <a:t>🗨️ In Face of cross-center data, </a:t>
            </a:r>
            <a:r>
              <a:rPr kumimoji="0" lang="en-US" altLang="en-US" sz="1800" b="0" i="0" u="none" strike="noStrike" cap="none" normalizeH="0" baseline="0" dirty="0">
                <a:ln>
                  <a:noFill/>
                </a:ln>
                <a:effectLst/>
                <a:latin typeface="Arial" panose="020B0604020202020204" pitchFamily="34" charset="0"/>
                <a:cs typeface="Arial" panose="020B0604020202020204" pitchFamily="34" charset="0"/>
              </a:rPr>
              <a:t>IMCM outperformed ADCM, in</a:t>
            </a:r>
            <a:r>
              <a:rPr kumimoji="0" lang="en-US" altLang="en-US" sz="1800" b="0" i="0" u="none" strike="noStrike" cap="none" normalizeH="0" dirty="0">
                <a:ln>
                  <a:noFill/>
                </a:ln>
                <a:effectLst/>
                <a:latin typeface="Arial" panose="020B0604020202020204" pitchFamily="34" charset="0"/>
                <a:cs typeface="Arial" panose="020B0604020202020204" pitchFamily="34" charset="0"/>
              </a:rPr>
              <a:t> MEA, RE, RMSE and SSI.</a:t>
            </a:r>
          </a:p>
          <a:p>
            <a:pPr lvl="0" eaLnBrk="0" fontAlgn="base" hangingPunct="0">
              <a:lnSpc>
                <a:spcPct val="200000"/>
              </a:lnSpc>
              <a:spcBef>
                <a:spcPct val="0"/>
              </a:spcBef>
              <a:spcAft>
                <a:spcPct val="0"/>
              </a:spcAft>
            </a:pPr>
            <a:r>
              <a:rPr lang="en-US" altLang="en-US" dirty="0">
                <a:latin typeface="Arial" panose="020B0604020202020204" pitchFamily="34" charset="0"/>
                <a:cs typeface="Arial" panose="020B0604020202020204" pitchFamily="34" charset="0"/>
              </a:rPr>
              <a:t>Regarding cross-tracer data</a:t>
            </a:r>
            <a:endParaRPr kumimoji="0" lang="en-US" altLang="en-US" sz="18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24B181E-0451-BC25-88C5-837DF4975C20}"/>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32</a:t>
            </a:fld>
            <a:endParaRPr lang="en-US" dirty="0">
              <a:latin typeface="Arial" panose="020B0604020202020204" pitchFamily="34" charset="0"/>
              <a:cs typeface="Arial" panose="020B0604020202020204" pitchFamily="34" charset="0"/>
            </a:endParaRPr>
          </a:p>
        </p:txBody>
      </p:sp>
      <p:sp>
        <p:nvSpPr>
          <p:cNvPr id="7" name="Title 7">
            <a:extLst>
              <a:ext uri="{FF2B5EF4-FFF2-40B4-BE49-F238E27FC236}">
                <a16:creationId xmlns:a16="http://schemas.microsoft.com/office/drawing/2014/main" id="{ECC7F99A-3C29-E61E-C60A-A54C8C4440DF}"/>
              </a:ext>
            </a:extLst>
          </p:cNvPr>
          <p:cNvSpPr txBox="1">
            <a:spLocks/>
          </p:cNvSpPr>
          <p:nvPr/>
        </p:nvSpPr>
        <p:spPr>
          <a:xfrm>
            <a:off x="0" y="-5435"/>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7030A0"/>
                </a:solidFill>
                <a:latin typeface="Arial" panose="020B0604020202020204" pitchFamily="34" charset="0"/>
                <a:cs typeface="Arial" panose="020B0604020202020204" pitchFamily="34" charset="0"/>
              </a:rPr>
              <a:t>	Discussion</a:t>
            </a:r>
          </a:p>
        </p:txBody>
      </p:sp>
    </p:spTree>
    <p:extLst>
      <p:ext uri="{BB962C8B-B14F-4D97-AF65-F5344CB8AC3E}">
        <p14:creationId xmlns:p14="http://schemas.microsoft.com/office/powerpoint/2010/main" val="160829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500"/>
                                        <p:tgtEl>
                                          <p:spTgt spid="4">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1500"/>
                                        <p:tgtEl>
                                          <p:spTgt spid="4">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1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1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70B856-FDD7-7ED7-C829-5B309A43CAA2}"/>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33</a:t>
            </a:fld>
            <a:endParaRPr lang="en-US" dirty="0">
              <a:latin typeface="Arial" panose="020B0604020202020204" pitchFamily="34" charset="0"/>
              <a:cs typeface="Arial" panose="020B0604020202020204" pitchFamily="34" charset="0"/>
            </a:endParaRPr>
          </a:p>
        </p:txBody>
      </p:sp>
      <p:sp>
        <p:nvSpPr>
          <p:cNvPr id="5" name="Title 7">
            <a:extLst>
              <a:ext uri="{FF2B5EF4-FFF2-40B4-BE49-F238E27FC236}">
                <a16:creationId xmlns:a16="http://schemas.microsoft.com/office/drawing/2014/main" id="{4CF1FEF5-C322-EEFF-FE41-2077EBE2CAEE}"/>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7030A0"/>
                </a:solidFill>
                <a:latin typeface="Arial" panose="020B0604020202020204" pitchFamily="34" charset="0"/>
                <a:cs typeface="Arial" panose="020B0604020202020204" pitchFamily="34" charset="0"/>
              </a:rPr>
              <a:t>	Limitations</a:t>
            </a:r>
          </a:p>
        </p:txBody>
      </p:sp>
    </p:spTree>
    <p:extLst>
      <p:ext uri="{BB962C8B-B14F-4D97-AF65-F5344CB8AC3E}">
        <p14:creationId xmlns:p14="http://schemas.microsoft.com/office/powerpoint/2010/main" val="234216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1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70B856-FDD7-7ED7-C829-5B309A43CAA2}"/>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34</a:t>
            </a:fld>
            <a:endParaRPr lang="en-US" dirty="0">
              <a:latin typeface="Arial" panose="020B0604020202020204" pitchFamily="34" charset="0"/>
              <a:cs typeface="Arial" panose="020B0604020202020204" pitchFamily="34" charset="0"/>
            </a:endParaRPr>
          </a:p>
        </p:txBody>
      </p:sp>
      <p:sp>
        <p:nvSpPr>
          <p:cNvPr id="5" name="Title 7">
            <a:extLst>
              <a:ext uri="{FF2B5EF4-FFF2-40B4-BE49-F238E27FC236}">
                <a16:creationId xmlns:a16="http://schemas.microsoft.com/office/drawing/2014/main" id="{4CF1FEF5-C322-EEFF-FE41-2077EBE2CAEE}"/>
              </a:ext>
            </a:extLst>
          </p:cNvPr>
          <p:cNvSpPr txBox="1">
            <a:spLocks/>
          </p:cNvSpPr>
          <p:nvPr/>
        </p:nvSpPr>
        <p:spPr>
          <a:xfrm>
            <a:off x="0" y="1824"/>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7030A0"/>
                </a:solidFill>
                <a:latin typeface="Arial" panose="020B0604020202020204" pitchFamily="34" charset="0"/>
                <a:cs typeface="Arial" panose="020B0604020202020204" pitchFamily="34" charset="0"/>
              </a:rPr>
              <a:t>	Limitations</a:t>
            </a:r>
          </a:p>
        </p:txBody>
      </p:sp>
      <p:sp>
        <p:nvSpPr>
          <p:cNvPr id="4" name="TextBox 3">
            <a:extLst>
              <a:ext uri="{FF2B5EF4-FFF2-40B4-BE49-F238E27FC236}">
                <a16:creationId xmlns:a16="http://schemas.microsoft.com/office/drawing/2014/main" id="{4BB6CF2D-AF96-6968-7DF7-7855EE1A013A}"/>
              </a:ext>
            </a:extLst>
          </p:cNvPr>
          <p:cNvSpPr txBox="1"/>
          <p:nvPr/>
        </p:nvSpPr>
        <p:spPr>
          <a:xfrm>
            <a:off x="957943" y="2160599"/>
            <a:ext cx="10636898" cy="1231876"/>
          </a:xfrm>
          <a:prstGeom prst="rect">
            <a:avLst/>
          </a:prstGeom>
          <a:noFill/>
        </p:spPr>
        <p:txBody>
          <a:bodyPr wrap="square">
            <a:spAutoFit/>
          </a:bodyPr>
          <a:lstStyle/>
          <a:p>
            <a:pPr marR="0" lvl="0" algn="l" defTabSz="914400" rtl="0" eaLnBrk="0" fontAlgn="base" latinLnBrk="0" hangingPunct="0">
              <a:lnSpc>
                <a:spcPct val="200000"/>
              </a:lnSpc>
              <a:spcBef>
                <a:spcPct val="0"/>
              </a:spcBef>
              <a:spcAft>
                <a:spcPct val="0"/>
              </a:spcAft>
              <a:buClrTx/>
              <a:buSzTx/>
              <a:tabLst/>
            </a:pPr>
            <a:r>
              <a:rPr lang="en-US" sz="2000" dirty="0">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effectLst/>
                <a:latin typeface="Arial" panose="020B0604020202020204" pitchFamily="34" charset="0"/>
                <a:cs typeface="Arial" panose="020B0604020202020204" pitchFamily="34" charset="0"/>
              </a:rPr>
              <a:t>Single universal models may not be effective; radioisotope-specific tuning is necessary.</a:t>
            </a:r>
          </a:p>
          <a:p>
            <a:pPr marR="0" lvl="0" algn="l" defTabSz="914400" rtl="0" eaLnBrk="0" fontAlgn="base" latinLnBrk="0" hangingPunct="0">
              <a:lnSpc>
                <a:spcPct val="200000"/>
              </a:lnSpc>
              <a:spcBef>
                <a:spcPct val="0"/>
              </a:spcBef>
              <a:spcAft>
                <a:spcPct val="0"/>
              </a:spcAft>
              <a:buClrTx/>
              <a:buSzTx/>
              <a:tabLst/>
            </a:pPr>
            <a:r>
              <a:rPr lang="en-US" sz="2000" dirty="0">
                <a:latin typeface="Arial" panose="020B0604020202020204" pitchFamily="34" charset="0"/>
                <a:cs typeface="Arial" panose="020B0604020202020204" pitchFamily="34" charset="0"/>
              </a:rPr>
              <a:t>🧱 </a:t>
            </a:r>
            <a:r>
              <a:rPr kumimoji="0" lang="en-GB" altLang="en-US" sz="2000" b="0" i="0" u="none" strike="noStrike" cap="none" normalizeH="0" baseline="0" dirty="0">
                <a:ln>
                  <a:noFill/>
                </a:ln>
                <a:effectLst/>
                <a:latin typeface="Arial" panose="020B0604020202020204" pitchFamily="34" charset="0"/>
                <a:cs typeface="Arial" panose="020B0604020202020204" pitchFamily="34" charset="0"/>
              </a:rPr>
              <a:t>Limited access to computational resources caused time consuming each training loop.</a:t>
            </a:r>
            <a:endParaRPr kumimoji="0" lang="en-US" altLang="en-US" sz="2000" b="0" i="0" u="none" strike="noStrike" cap="none" normalizeH="0" baseline="0" dirty="0">
              <a:ln>
                <a:noFill/>
              </a:ln>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23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500"/>
                                        <p:tgtEl>
                                          <p:spTgt spid="4">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1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FFA094-17E2-AC02-8306-8D7E190B1C04}"/>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pPr/>
              <a:t>35</a:t>
            </a:fld>
            <a:endParaRPr lang="en-US" dirty="0">
              <a:latin typeface="Arial" panose="020B0604020202020204" pitchFamily="34" charset="0"/>
              <a:cs typeface="Arial" panose="020B0604020202020204" pitchFamily="34" charset="0"/>
            </a:endParaRPr>
          </a:p>
        </p:txBody>
      </p:sp>
      <p:sp>
        <p:nvSpPr>
          <p:cNvPr id="4" name="Title 7">
            <a:extLst>
              <a:ext uri="{FF2B5EF4-FFF2-40B4-BE49-F238E27FC236}">
                <a16:creationId xmlns:a16="http://schemas.microsoft.com/office/drawing/2014/main" id="{0BA777AF-9565-D93B-BEE9-EFC71122F5B4}"/>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7030A0"/>
                </a:solidFill>
                <a:latin typeface="Arial" panose="020B0604020202020204" pitchFamily="34" charset="0"/>
                <a:cs typeface="Arial" panose="020B0604020202020204" pitchFamily="34" charset="0"/>
              </a:rPr>
              <a:t>	Future Work</a:t>
            </a:r>
          </a:p>
        </p:txBody>
      </p:sp>
    </p:spTree>
    <p:extLst>
      <p:ext uri="{BB962C8B-B14F-4D97-AF65-F5344CB8AC3E}">
        <p14:creationId xmlns:p14="http://schemas.microsoft.com/office/powerpoint/2010/main" val="143005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1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C72746-0609-5ABA-D498-396E4628F451}"/>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36</a:t>
            </a:fld>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ABD0199-3238-A6C4-21AC-47E671DDF5F9}"/>
              </a:ext>
            </a:extLst>
          </p:cNvPr>
          <p:cNvSpPr txBox="1"/>
          <p:nvPr/>
        </p:nvSpPr>
        <p:spPr>
          <a:xfrm>
            <a:off x="741270" y="1576139"/>
            <a:ext cx="11214359" cy="4305666"/>
          </a:xfrm>
          <a:prstGeom prst="rect">
            <a:avLst/>
          </a:prstGeom>
          <a:noFill/>
        </p:spPr>
        <p:txBody>
          <a:bodyPr wrap="square">
            <a:spAutoFit/>
          </a:bodyPr>
          <a:lstStyle/>
          <a:p>
            <a:pPr eaLnBrk="0" fontAlgn="base" hangingPunct="0">
              <a:lnSpc>
                <a:spcPct val="200000"/>
              </a:lnSpc>
              <a:spcBef>
                <a:spcPct val="0"/>
              </a:spcBef>
              <a:spcAft>
                <a:spcPct val="0"/>
              </a:spcAft>
            </a:pPr>
            <a:r>
              <a:rPr lang="en-US" sz="2000" dirty="0">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Train and test the model on more data from other centers.</a:t>
            </a:r>
          </a:p>
          <a:p>
            <a:pPr eaLnBrk="0" fontAlgn="base" hangingPunct="0">
              <a:lnSpc>
                <a:spcPct val="200000"/>
              </a:lnSpc>
              <a:spcBef>
                <a:spcPct val="0"/>
              </a:spcBef>
              <a:spcAft>
                <a:spcPct val="0"/>
              </a:spcAft>
            </a:pPr>
            <a:r>
              <a:rPr lang="en-US" sz="2000" dirty="0">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Assess the model organ-wise.</a:t>
            </a:r>
          </a:p>
          <a:p>
            <a:pPr eaLnBrk="0" fontAlgn="base" hangingPunct="0">
              <a:lnSpc>
                <a:spcPct val="200000"/>
              </a:lnSpc>
              <a:spcBef>
                <a:spcPct val="0"/>
              </a:spcBef>
              <a:spcAft>
                <a:spcPct val="0"/>
              </a:spcAft>
            </a:pPr>
            <a:r>
              <a:rPr lang="en-US" sz="2000" dirty="0">
                <a:latin typeface="Arial" panose="020B0604020202020204" pitchFamily="34" charset="0"/>
                <a:cs typeface="Arial" panose="020B0604020202020204" pitchFamily="34" charset="0"/>
              </a:rPr>
              <a:t>📍 </a:t>
            </a:r>
            <a:r>
              <a:rPr kumimoji="0" lang="en-US" altLang="en-US" sz="2000" i="0" u="none" strike="noStrike" cap="none" normalizeH="0" baseline="0" dirty="0">
                <a:ln>
                  <a:noFill/>
                </a:ln>
                <a:effectLst/>
                <a:latin typeface="Arial" panose="020B0604020202020204" pitchFamily="34" charset="0"/>
                <a:cs typeface="Arial" panose="020B0604020202020204" pitchFamily="34" charset="0"/>
              </a:rPr>
              <a:t>Explore more Clinical Imaging Parameters.</a:t>
            </a:r>
          </a:p>
          <a:p>
            <a:pPr marR="0" lvl="0" algn="l" defTabSz="914400" rtl="0" eaLnBrk="0" fontAlgn="base" latinLnBrk="0" hangingPunct="0">
              <a:lnSpc>
                <a:spcPct val="200000"/>
              </a:lnSpc>
              <a:spcBef>
                <a:spcPct val="0"/>
              </a:spcBef>
              <a:spcAft>
                <a:spcPct val="0"/>
              </a:spcAft>
              <a:buClrTx/>
              <a:buSzTx/>
              <a:tabLst/>
            </a:pPr>
            <a:r>
              <a:rPr lang="en-US" sz="2000" dirty="0">
                <a:latin typeface="Arial" panose="020B0604020202020204" pitchFamily="34" charset="0"/>
                <a:cs typeface="Arial" panose="020B0604020202020204" pitchFamily="34" charset="0"/>
              </a:rPr>
              <a:t>📍 </a:t>
            </a:r>
            <a:r>
              <a:rPr kumimoji="0" lang="en-US" altLang="en-US" sz="2000" i="0" u="none" strike="noStrike" cap="none" normalizeH="0" baseline="0" dirty="0">
                <a:ln>
                  <a:noFill/>
                </a:ln>
                <a:effectLst/>
                <a:latin typeface="Arial" panose="020B0604020202020204" pitchFamily="34" charset="0"/>
                <a:cs typeface="Arial" panose="020B0604020202020204" pitchFamily="34" charset="0"/>
              </a:rPr>
              <a:t>Targeted analysis for artifactual images.</a:t>
            </a:r>
          </a:p>
          <a:p>
            <a:pPr marR="0" lvl="0" algn="l" defTabSz="914400" rtl="0" eaLnBrk="0" fontAlgn="base" latinLnBrk="0" hangingPunct="0">
              <a:lnSpc>
                <a:spcPct val="200000"/>
              </a:lnSpc>
              <a:spcBef>
                <a:spcPct val="0"/>
              </a:spcBef>
              <a:spcAft>
                <a:spcPct val="0"/>
              </a:spcAft>
              <a:buClrTx/>
              <a:buSzTx/>
              <a:tabLst/>
            </a:pPr>
            <a:r>
              <a:rPr lang="en-US" sz="2000" dirty="0">
                <a:latin typeface="Arial" panose="020B0604020202020204" pitchFamily="34" charset="0"/>
                <a:cs typeface="Arial" panose="020B0604020202020204" pitchFamily="34" charset="0"/>
              </a:rPr>
              <a:t>📍 </a:t>
            </a:r>
            <a:r>
              <a:rPr kumimoji="0" lang="en-US" altLang="en-US" sz="2000" i="0" u="none" strike="noStrike" cap="none" normalizeH="0" baseline="0" dirty="0">
                <a:ln>
                  <a:noFill/>
                </a:ln>
                <a:effectLst/>
                <a:latin typeface="Arial" panose="020B0604020202020204" pitchFamily="34" charset="0"/>
                <a:cs typeface="Arial" panose="020B0604020202020204" pitchFamily="34" charset="0"/>
              </a:rPr>
              <a:t>Rigorous statistical testing of categorized outcomes.</a:t>
            </a:r>
          </a:p>
          <a:p>
            <a:pPr marR="0" lvl="0" algn="l" defTabSz="914400" rtl="0" eaLnBrk="0" fontAlgn="base" latinLnBrk="0" hangingPunct="0">
              <a:lnSpc>
                <a:spcPct val="200000"/>
              </a:lnSpc>
              <a:spcBef>
                <a:spcPct val="0"/>
              </a:spcBef>
              <a:spcAft>
                <a:spcPct val="0"/>
              </a:spcAft>
              <a:buClrTx/>
              <a:buSzTx/>
              <a:tabLst/>
            </a:pPr>
            <a:r>
              <a:rPr lang="en-US" sz="2000" dirty="0">
                <a:latin typeface="Arial" panose="020B0604020202020204" pitchFamily="34" charset="0"/>
                <a:cs typeface="Arial" panose="020B0604020202020204" pitchFamily="34" charset="0"/>
              </a:rPr>
              <a:t>📍 </a:t>
            </a:r>
            <a:r>
              <a:rPr kumimoji="0" lang="en-US" altLang="en-US" sz="2000" i="0" u="none" strike="noStrike" cap="none" normalizeH="0" baseline="0" dirty="0">
                <a:ln>
                  <a:noFill/>
                </a:ln>
                <a:effectLst/>
                <a:latin typeface="Arial" panose="020B0604020202020204" pitchFamily="34" charset="0"/>
                <a:cs typeface="Arial" panose="020B0604020202020204" pitchFamily="34" charset="0"/>
              </a:rPr>
              <a:t>Investigate other Neural Networks.</a:t>
            </a:r>
          </a:p>
          <a:p>
            <a:pPr marR="0" lvl="0" algn="l" defTabSz="914400" rtl="0" eaLnBrk="0" fontAlgn="base" latinLnBrk="0" hangingPunct="0">
              <a:lnSpc>
                <a:spcPct val="200000"/>
              </a:lnSpc>
              <a:spcBef>
                <a:spcPct val="0"/>
              </a:spcBef>
              <a:spcAft>
                <a:spcPct val="0"/>
              </a:spcAft>
              <a:buClrTx/>
              <a:buSzTx/>
              <a:tabLst/>
            </a:pPr>
            <a:r>
              <a:rPr lang="en-US" sz="2000" dirty="0">
                <a:latin typeface="Arial" panose="020B0604020202020204" pitchFamily="34" charset="0"/>
                <a:cs typeface="Arial" panose="020B0604020202020204" pitchFamily="34" charset="0"/>
              </a:rPr>
              <a:t>📍 </a:t>
            </a:r>
            <a:r>
              <a:rPr kumimoji="0" lang="en-US" altLang="en-US" sz="2000" i="0" u="none" strike="noStrike" cap="none" normalizeH="0" baseline="0" dirty="0">
                <a:ln>
                  <a:noFill/>
                </a:ln>
                <a:effectLst/>
                <a:latin typeface="Arial" panose="020B0604020202020204" pitchFamily="34" charset="0"/>
                <a:cs typeface="Arial" panose="020B0604020202020204" pitchFamily="34" charset="0"/>
              </a:rPr>
              <a:t>Explore</a:t>
            </a:r>
            <a:r>
              <a:rPr kumimoji="0" lang="en-US" altLang="en-US" sz="2000" i="0" u="none" strike="noStrike" cap="none" normalizeH="0" dirty="0">
                <a:ln>
                  <a:noFill/>
                </a:ln>
                <a:effectLst/>
                <a:latin typeface="Arial" panose="020B0604020202020204" pitchFamily="34" charset="0"/>
                <a:cs typeface="Arial" panose="020B0604020202020204" pitchFamily="34" charset="0"/>
              </a:rPr>
              <a:t> more </a:t>
            </a:r>
            <a:r>
              <a:rPr kumimoji="0" lang="en-US" altLang="en-US" sz="2000" i="0" u="none" strike="noStrike" cap="none" normalizeH="0" baseline="0" dirty="0">
                <a:ln>
                  <a:noFill/>
                </a:ln>
                <a:effectLst/>
                <a:latin typeface="Arial" panose="020B0604020202020204" pitchFamily="34" charset="0"/>
                <a:cs typeface="Arial" panose="020B0604020202020204" pitchFamily="34" charset="0"/>
              </a:rPr>
              <a:t>other hyper-parameters.</a:t>
            </a:r>
          </a:p>
        </p:txBody>
      </p:sp>
      <p:sp>
        <p:nvSpPr>
          <p:cNvPr id="3" name="Title 7">
            <a:extLst>
              <a:ext uri="{FF2B5EF4-FFF2-40B4-BE49-F238E27FC236}">
                <a16:creationId xmlns:a16="http://schemas.microsoft.com/office/drawing/2014/main" id="{A7EB45DB-BBA3-CE07-05A3-2D15A1C1F813}"/>
              </a:ext>
            </a:extLst>
          </p:cNvPr>
          <p:cNvSpPr txBox="1">
            <a:spLocks/>
          </p:cNvSpPr>
          <p:nvPr/>
        </p:nvSpPr>
        <p:spPr>
          <a:xfrm>
            <a:off x="0" y="9083"/>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7030A0"/>
                </a:solidFill>
                <a:latin typeface="Arial" panose="020B0604020202020204" pitchFamily="34" charset="0"/>
                <a:cs typeface="Arial" panose="020B0604020202020204" pitchFamily="34" charset="0"/>
              </a:rPr>
              <a:t>	Future Work</a:t>
            </a:r>
          </a:p>
        </p:txBody>
      </p:sp>
    </p:spTree>
    <p:extLst>
      <p:ext uri="{BB962C8B-B14F-4D97-AF65-F5344CB8AC3E}">
        <p14:creationId xmlns:p14="http://schemas.microsoft.com/office/powerpoint/2010/main" val="325349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500"/>
                                        <p:tgtEl>
                                          <p:spTgt spid="6">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1500"/>
                                        <p:tgtEl>
                                          <p:spTgt spid="6">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1500"/>
                                        <p:tgtEl>
                                          <p:spTgt spid="6">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500"/>
                                        <p:tgtEl>
                                          <p:spTgt spid="6">
                                            <p:txEl>
                                              <p:pRg st="3" end="3"/>
                                            </p:txEl>
                                          </p:spTgt>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1500"/>
                                        <p:tgtEl>
                                          <p:spTgt spid="6">
                                            <p:txEl>
                                              <p:pRg st="4" end="4"/>
                                            </p:txEl>
                                          </p:spTgt>
                                        </p:tgtEl>
                                      </p:cBhvr>
                                    </p:animEffect>
                                  </p:childTnLst>
                                </p:cTn>
                              </p:par>
                            </p:childTnLst>
                          </p:cTn>
                        </p:par>
                        <p:par>
                          <p:cTn id="24" fill="hold">
                            <p:stCondLst>
                              <p:cond delay="7500"/>
                            </p:stCondLst>
                            <p:childTnLst>
                              <p:par>
                                <p:cTn id="25" presetID="10" presetClass="entr" presetSubtype="0" fill="hold"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1500"/>
                                        <p:tgtEl>
                                          <p:spTgt spid="6">
                                            <p:txEl>
                                              <p:pRg st="5" end="5"/>
                                            </p:txEl>
                                          </p:spTgt>
                                        </p:tgtEl>
                                      </p:cBhvr>
                                    </p:animEffect>
                                  </p:childTnLst>
                                </p:cTn>
                              </p:par>
                            </p:childTnLst>
                          </p:cTn>
                        </p:par>
                        <p:par>
                          <p:cTn id="28" fill="hold">
                            <p:stCondLst>
                              <p:cond delay="9000"/>
                            </p:stCondLst>
                            <p:childTnLst>
                              <p:par>
                                <p:cTn id="29" presetID="10" presetClass="entr" presetSubtype="0" fill="hold" nodeType="after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0268F9-DE64-37EA-C1DA-BCE6B5A57346}"/>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37</a:t>
            </a:fld>
            <a:endParaRPr lang="en-US" dirty="0">
              <a:latin typeface="Arial" panose="020B0604020202020204" pitchFamily="34" charset="0"/>
              <a:cs typeface="Arial" panose="020B0604020202020204" pitchFamily="34" charset="0"/>
            </a:endParaRPr>
          </a:p>
        </p:txBody>
      </p:sp>
      <p:sp>
        <p:nvSpPr>
          <p:cNvPr id="5" name="Title 7">
            <a:extLst>
              <a:ext uri="{FF2B5EF4-FFF2-40B4-BE49-F238E27FC236}">
                <a16:creationId xmlns:a16="http://schemas.microsoft.com/office/drawing/2014/main" id="{F59A26AD-44AF-466E-D771-FF4DDBBA6255}"/>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7030A0"/>
                </a:solidFill>
                <a:latin typeface="Arial" panose="020B0604020202020204" pitchFamily="34" charset="0"/>
                <a:cs typeface="Arial" panose="020B0604020202020204" pitchFamily="34" charset="0"/>
              </a:rPr>
              <a:t>	Conclusion</a:t>
            </a:r>
          </a:p>
        </p:txBody>
      </p:sp>
    </p:spTree>
    <p:extLst>
      <p:ext uri="{BB962C8B-B14F-4D97-AF65-F5344CB8AC3E}">
        <p14:creationId xmlns:p14="http://schemas.microsoft.com/office/powerpoint/2010/main" val="210210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1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0268F9-DE64-37EA-C1DA-BCE6B5A57346}"/>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38</a:t>
            </a:fld>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BA3F9D2-98AB-5AE2-274B-E1B64B3A85EA}"/>
              </a:ext>
            </a:extLst>
          </p:cNvPr>
          <p:cNvSpPr txBox="1"/>
          <p:nvPr/>
        </p:nvSpPr>
        <p:spPr>
          <a:xfrm>
            <a:off x="1030514" y="1578162"/>
            <a:ext cx="10268857" cy="5199950"/>
          </a:xfrm>
          <a:prstGeom prst="rect">
            <a:avLst/>
          </a:prstGeom>
          <a:noFill/>
        </p:spPr>
        <p:txBody>
          <a:bodyPr wrap="square">
            <a:spAutoFit/>
          </a:bodyPr>
          <a:lstStyle/>
          <a:p>
            <a:pPr eaLnBrk="0" fontAlgn="base" hangingPunct="0">
              <a:lnSpc>
                <a:spcPct val="150000"/>
              </a:lnSpc>
              <a:spcBef>
                <a:spcPct val="0"/>
              </a:spcBef>
              <a:spcAft>
                <a:spcPct val="0"/>
              </a:spcAft>
            </a:pPr>
            <a:r>
              <a:rPr lang="en-US" dirty="0">
                <a:latin typeface="Arial" panose="020B0604020202020204" pitchFamily="34" charset="0"/>
                <a:cs typeface="Arial" panose="020B0604020202020204" pitchFamily="34" charset="0"/>
              </a:rPr>
              <a:t>🔍  </a:t>
            </a:r>
            <a:r>
              <a:rPr lang="en-GB" dirty="0">
                <a:latin typeface="Arial" panose="020B0604020202020204" pitchFamily="34" charset="0"/>
                <a:ea typeface="Times New Roman"/>
                <a:cs typeface="Arial" panose="020B0604020202020204" pitchFamily="34" charset="0"/>
                <a:sym typeface="Times New Roman"/>
              </a:rPr>
              <a:t>Designed a network to directly performs ASC from raw data.</a:t>
            </a:r>
          </a:p>
          <a:p>
            <a:pPr eaLnBrk="0" fontAlgn="base" hangingPunct="0">
              <a:lnSpc>
                <a:spcPct val="150000"/>
              </a:lnSpc>
              <a:spcBef>
                <a:spcPct val="0"/>
              </a:spcBef>
              <a:spcAft>
                <a:spcPct val="0"/>
              </a:spcAft>
            </a:pPr>
            <a:r>
              <a:rPr lang="en-GB" sz="1200" dirty="0">
                <a:latin typeface="Arial" panose="020B0604020202020204" pitchFamily="34" charset="0"/>
                <a:ea typeface="Times New Roman"/>
                <a:cs typeface="Arial" panose="020B0604020202020204" pitchFamily="34" charset="0"/>
                <a:sym typeface="Times New Roman"/>
              </a:rPr>
              <a:t>	This approach is less vulnerable to the challenges of pseudo-CT synthesis.</a:t>
            </a:r>
          </a:p>
          <a:p>
            <a:pPr eaLnBrk="0" fontAlgn="base" hangingPunct="0">
              <a:lnSpc>
                <a:spcPct val="150000"/>
              </a:lnSpc>
              <a:spcBef>
                <a:spcPct val="0"/>
              </a:spcBef>
              <a:spcAft>
                <a:spcPct val="0"/>
              </a:spcAft>
            </a:pPr>
            <a:endParaRPr lang="en-GB" sz="500" dirty="0">
              <a:latin typeface="Arial" panose="020B0604020202020204" pitchFamily="34" charset="0"/>
              <a:ea typeface="Times New Roman"/>
              <a:cs typeface="Arial" panose="020B0604020202020204" pitchFamily="34" charset="0"/>
              <a:sym typeface="Times New Roman"/>
            </a:endParaRPr>
          </a:p>
          <a:p>
            <a:pPr eaLnBrk="0" fontAlgn="base" hangingPunct="0">
              <a:lnSpc>
                <a:spcPct val="150000"/>
              </a:lnSpc>
              <a:spcBef>
                <a:spcPct val="0"/>
              </a:spcBef>
              <a:spcAft>
                <a:spcPct val="0"/>
              </a:spcAft>
            </a:pPr>
            <a:r>
              <a:rPr 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Preformed well in different centers.</a:t>
            </a:r>
          </a:p>
          <a:p>
            <a:pPr eaLnBrk="0" fontAlgn="base" hangingPunct="0">
              <a:lnSpc>
                <a:spcPct val="150000"/>
              </a:lnSpc>
              <a:spcBef>
                <a:spcPct val="0"/>
              </a:spcBef>
              <a:spcAft>
                <a:spcPct val="0"/>
              </a:spcAft>
            </a:pPr>
            <a:r>
              <a:rPr lang="en-US" altLang="en-US" sz="1400" dirty="0">
                <a:latin typeface="Arial" panose="020B0604020202020204" pitchFamily="34" charset="0"/>
                <a:cs typeface="Arial" panose="020B0604020202020204" pitchFamily="34" charset="0"/>
              </a:rPr>
              <a:t> 	making it reliable and flexible for use in clinics.</a:t>
            </a:r>
          </a:p>
          <a:p>
            <a:pPr eaLnBrk="0" fontAlgn="base" hangingPunct="0">
              <a:lnSpc>
                <a:spcPct val="150000"/>
              </a:lnSpc>
              <a:spcBef>
                <a:spcPct val="0"/>
              </a:spcBef>
              <a:spcAft>
                <a:spcPct val="0"/>
              </a:spcAft>
            </a:pPr>
            <a:endParaRPr lang="en-US" altLang="en-US" sz="500" dirty="0">
              <a:latin typeface="Arial" panose="020B0604020202020204" pitchFamily="34" charset="0"/>
              <a:cs typeface="Arial" panose="020B0604020202020204" pitchFamily="34" charset="0"/>
            </a:endParaRPr>
          </a:p>
          <a:p>
            <a:pPr eaLnBrk="0" fontAlgn="base" hangingPunct="0">
              <a:lnSpc>
                <a:spcPct val="150000"/>
              </a:lnSpc>
              <a:spcBef>
                <a:spcPct val="0"/>
              </a:spcBef>
              <a:spcAft>
                <a:spcPct val="0"/>
              </a:spcAft>
            </a:pPr>
            <a:r>
              <a:rPr lang="en-US" dirty="0">
                <a:latin typeface="Arial" panose="020B0604020202020204" pitchFamily="34" charset="0"/>
                <a:cs typeface="Arial" panose="020B0604020202020204" pitchFamily="34" charset="0"/>
              </a:rPr>
              <a:t>🔍  </a:t>
            </a:r>
            <a:r>
              <a:rPr lang="en-GB" dirty="0">
                <a:latin typeface="Arial" panose="020B0604020202020204" pitchFamily="34" charset="0"/>
                <a:ea typeface="Times New Roman"/>
                <a:cs typeface="Arial" panose="020B0604020202020204" pitchFamily="34" charset="0"/>
                <a:sym typeface="Times New Roman"/>
              </a:rPr>
              <a:t>Addressed the artifact challenges.</a:t>
            </a:r>
          </a:p>
          <a:p>
            <a:pPr eaLnBrk="0" fontAlgn="base" hangingPunct="0">
              <a:lnSpc>
                <a:spcPct val="150000"/>
              </a:lnSpc>
              <a:spcBef>
                <a:spcPct val="0"/>
              </a:spcBef>
              <a:spcAft>
                <a:spcPct val="0"/>
              </a:spcAft>
            </a:pPr>
            <a:r>
              <a:rPr lang="en-GB" sz="1400" dirty="0">
                <a:latin typeface="Arial" panose="020B0604020202020204" pitchFamily="34" charset="0"/>
                <a:ea typeface="Times New Roman"/>
                <a:cs typeface="Arial" panose="020B0604020202020204" pitchFamily="34" charset="0"/>
                <a:sym typeface="Times New Roman"/>
              </a:rPr>
              <a:t> 	</a:t>
            </a:r>
            <a:r>
              <a:rPr lang="en-US" sz="1400" dirty="0">
                <a:latin typeface="Arial" panose="020B0604020202020204" pitchFamily="34" charset="0"/>
                <a:ea typeface="Times New Roman"/>
                <a:cs typeface="Arial" panose="020B0604020202020204" pitchFamily="34" charset="0"/>
                <a:sym typeface="Times New Roman"/>
              </a:rPr>
              <a:t>high </a:t>
            </a:r>
            <a:r>
              <a:rPr lang="en-GB" sz="1400" dirty="0">
                <a:latin typeface="Arial" panose="020B0604020202020204" pitchFamily="34" charset="0"/>
                <a:cs typeface="Arial" panose="020B0604020202020204" pitchFamily="34" charset="0"/>
              </a:rPr>
              <a:t>capability in detecting and removing artifacts </a:t>
            </a:r>
            <a:r>
              <a:rPr lang="en-US" altLang="en-US" sz="1400" dirty="0">
                <a:latin typeface="Arial" panose="020B0604020202020204" pitchFamily="34" charset="0"/>
                <a:cs typeface="Arial" panose="020B0604020202020204" pitchFamily="34" charset="0"/>
              </a:rPr>
              <a:t>in PET scans.</a:t>
            </a:r>
          </a:p>
          <a:p>
            <a:pPr eaLnBrk="0" fontAlgn="base" hangingPunct="0">
              <a:lnSpc>
                <a:spcPct val="150000"/>
              </a:lnSpc>
              <a:spcBef>
                <a:spcPct val="0"/>
              </a:spcBef>
              <a:spcAft>
                <a:spcPct val="0"/>
              </a:spcAft>
            </a:pPr>
            <a:endParaRPr lang="en-US" altLang="en-US" sz="500" dirty="0">
              <a:latin typeface="Arial" panose="020B0604020202020204" pitchFamily="34" charset="0"/>
              <a:cs typeface="Arial" panose="020B0604020202020204" pitchFamily="34" charset="0"/>
            </a:endParaRPr>
          </a:p>
          <a:p>
            <a:pPr eaLnBrk="0" fontAlgn="base" hangingPunct="0">
              <a:lnSpc>
                <a:spcPct val="150000"/>
              </a:lnSpc>
              <a:spcBef>
                <a:spcPct val="0"/>
              </a:spcBef>
              <a:spcAft>
                <a:spcPct val="0"/>
              </a:spcAft>
            </a:pPr>
            <a:r>
              <a:rPr 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C</a:t>
            </a:r>
            <a:r>
              <a:rPr lang="en-GB" dirty="0" err="1">
                <a:latin typeface="Arial" panose="020B0604020202020204" pitchFamily="34" charset="0"/>
                <a:cs typeface="Arial" panose="020B0604020202020204" pitchFamily="34" charset="0"/>
                <a:sym typeface="Times New Roman"/>
              </a:rPr>
              <a:t>onstructed</a:t>
            </a:r>
            <a:r>
              <a:rPr lang="en-GB" dirty="0">
                <a:latin typeface="Arial" panose="020B0604020202020204" pitchFamily="34" charset="0"/>
                <a:cs typeface="Arial" panose="020B0604020202020204" pitchFamily="34" charset="0"/>
                <a:sym typeface="Times New Roman"/>
              </a:rPr>
              <a:t> an assurance method</a:t>
            </a:r>
          </a:p>
          <a:p>
            <a:pPr eaLnBrk="0" fontAlgn="base" hangingPunct="0">
              <a:lnSpc>
                <a:spcPct val="150000"/>
              </a:lnSpc>
              <a:spcBef>
                <a:spcPct val="0"/>
              </a:spcBef>
              <a:spcAft>
                <a:spcPct val="0"/>
              </a:spcAft>
            </a:pPr>
            <a:r>
              <a:rPr lang="en-GB" sz="1400" dirty="0">
                <a:latin typeface="Arial" panose="020B0604020202020204" pitchFamily="34" charset="0"/>
                <a:cs typeface="Arial" panose="020B0604020202020204" pitchFamily="34" charset="0"/>
                <a:sym typeface="Times New Roman"/>
              </a:rPr>
              <a:t> 	to not only detect but to also overcome those artifacts. </a:t>
            </a:r>
          </a:p>
          <a:p>
            <a:pPr eaLnBrk="0" fontAlgn="base" hangingPunct="0">
              <a:lnSpc>
                <a:spcPct val="150000"/>
              </a:lnSpc>
              <a:spcBef>
                <a:spcPct val="0"/>
              </a:spcBef>
              <a:spcAft>
                <a:spcPct val="0"/>
              </a:spcAft>
            </a:pPr>
            <a:endParaRPr lang="en-GB" sz="500" dirty="0">
              <a:latin typeface="Arial" panose="020B0604020202020204" pitchFamily="34" charset="0"/>
              <a:cs typeface="Arial" panose="020B0604020202020204" pitchFamily="34" charset="0"/>
              <a:sym typeface="Times New Roman"/>
            </a:endParaRPr>
          </a:p>
          <a:p>
            <a:pPr eaLnBrk="0" fontAlgn="base" hangingPunct="0">
              <a:lnSpc>
                <a:spcPct val="150000"/>
              </a:lnSpc>
              <a:spcBef>
                <a:spcPct val="0"/>
              </a:spcBef>
              <a:spcAft>
                <a:spcPct val="0"/>
              </a:spcAft>
            </a:pPr>
            <a:r>
              <a:rPr lang="en-US" dirty="0">
                <a:latin typeface="Arial" panose="020B0604020202020204" pitchFamily="34" charset="0"/>
                <a:cs typeface="Arial" panose="020B0604020202020204" pitchFamily="34" charset="0"/>
              </a:rPr>
              <a:t>🔍  </a:t>
            </a:r>
            <a:r>
              <a:rPr lang="en-GB" dirty="0">
                <a:latin typeface="Arial" panose="020B0604020202020204" pitchFamily="34" charset="0"/>
                <a:ea typeface="Times New Roman"/>
                <a:cs typeface="Arial" panose="020B0604020202020204" pitchFamily="34" charset="0"/>
                <a:sym typeface="Times New Roman"/>
              </a:rPr>
              <a:t>Be applicable where only </a:t>
            </a:r>
            <a:r>
              <a:rPr lang="en-US" dirty="0">
                <a:latin typeface="Arial" panose="020B0604020202020204" pitchFamily="34" charset="0"/>
                <a:cs typeface="Arial" panose="020B0604020202020204" pitchFamily="34" charset="0"/>
              </a:rPr>
              <a:t>Stand-alone PET</a:t>
            </a:r>
          </a:p>
          <a:p>
            <a:pPr eaLnBrk="0" fontAlgn="base" hangingPunct="0">
              <a:lnSpc>
                <a:spcPct val="150000"/>
              </a:lnSpc>
              <a:spcBef>
                <a:spcPct val="0"/>
              </a:spcBef>
              <a:spcAft>
                <a:spcPct val="0"/>
              </a:spcAft>
            </a:pPr>
            <a:r>
              <a:rPr lang="en-GB" sz="1400" dirty="0">
                <a:latin typeface="Arial" panose="020B0604020202020204" pitchFamily="34" charset="0"/>
                <a:ea typeface="Times New Roman"/>
                <a:cs typeface="Arial" panose="020B0604020202020204" pitchFamily="34" charset="0"/>
                <a:sym typeface="Times New Roman"/>
              </a:rPr>
              <a:t>	or PET/MRI systems are available.</a:t>
            </a:r>
          </a:p>
          <a:p>
            <a:pPr eaLnBrk="0" fontAlgn="base" hangingPunct="0">
              <a:lnSpc>
                <a:spcPct val="150000"/>
              </a:lnSpc>
              <a:spcBef>
                <a:spcPct val="0"/>
              </a:spcBef>
              <a:spcAft>
                <a:spcPct val="0"/>
              </a:spcAft>
            </a:pPr>
            <a:endParaRPr lang="en-GB" sz="500" dirty="0">
              <a:latin typeface="Arial" panose="020B0604020202020204" pitchFamily="34" charset="0"/>
              <a:ea typeface="Times New Roman"/>
              <a:cs typeface="Arial" panose="020B0604020202020204" pitchFamily="34" charset="0"/>
              <a:sym typeface="Times New Roman"/>
            </a:endParaRPr>
          </a:p>
          <a:p>
            <a:pPr eaLnBrk="0" fontAlgn="base" hangingPunct="0">
              <a:lnSpc>
                <a:spcPct val="150000"/>
              </a:lnSpc>
              <a:spcBef>
                <a:spcPct val="0"/>
              </a:spcBef>
              <a:spcAft>
                <a:spcPct val="0"/>
              </a:spcAft>
            </a:pPr>
            <a:r>
              <a:rPr lang="en-US" sz="1400" dirty="0">
                <a:latin typeface="Arial" panose="020B0604020202020204" pitchFamily="34" charset="0"/>
                <a:cs typeface="Arial" panose="020B0604020202020204" pitchFamily="34" charset="0"/>
              </a:rPr>
              <a:t>🔍 </a:t>
            </a:r>
            <a:r>
              <a:rPr lang="en-GB" dirty="0">
                <a:latin typeface="Arial" panose="020B0604020202020204" pitchFamily="34" charset="0"/>
                <a:ea typeface="Times New Roman"/>
                <a:cs typeface="Arial" panose="020B0604020202020204" pitchFamily="34" charset="0"/>
                <a:sym typeface="Times New Roman"/>
              </a:rPr>
              <a:t>Reduced in the cumulative radiation dose</a:t>
            </a:r>
          </a:p>
          <a:p>
            <a:pPr eaLnBrk="0" fontAlgn="base" hangingPunct="0">
              <a:lnSpc>
                <a:spcPct val="150000"/>
              </a:lnSpc>
              <a:spcBef>
                <a:spcPct val="0"/>
              </a:spcBef>
              <a:spcAft>
                <a:spcPct val="0"/>
              </a:spcAft>
            </a:pPr>
            <a:r>
              <a:rPr lang="en-GB" sz="1400" dirty="0">
                <a:latin typeface="Arial" panose="020B0604020202020204" pitchFamily="34" charset="0"/>
                <a:ea typeface="Times New Roman"/>
                <a:cs typeface="Arial" panose="020B0604020202020204" pitchFamily="34" charset="0"/>
                <a:sym typeface="Times New Roman"/>
              </a:rPr>
              <a:t> 	would be valuable, particularly the paediatrics population</a:t>
            </a:r>
          </a:p>
        </p:txBody>
      </p:sp>
      <p:sp>
        <p:nvSpPr>
          <p:cNvPr id="5" name="Title 7">
            <a:extLst>
              <a:ext uri="{FF2B5EF4-FFF2-40B4-BE49-F238E27FC236}">
                <a16:creationId xmlns:a16="http://schemas.microsoft.com/office/drawing/2014/main" id="{F59A26AD-44AF-466E-D771-FF4DDBBA6255}"/>
              </a:ext>
            </a:extLst>
          </p:cNvPr>
          <p:cNvSpPr txBox="1">
            <a:spLocks/>
          </p:cNvSpPr>
          <p:nvPr/>
        </p:nvSpPr>
        <p:spPr>
          <a:xfrm>
            <a:off x="0" y="-5434"/>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7030A0"/>
                </a:solidFill>
                <a:latin typeface="Arial" panose="020B0604020202020204" pitchFamily="34" charset="0"/>
                <a:cs typeface="Arial" panose="020B0604020202020204" pitchFamily="34" charset="0"/>
              </a:rPr>
              <a:t>	Conclusion</a:t>
            </a:r>
          </a:p>
        </p:txBody>
      </p:sp>
    </p:spTree>
    <p:extLst>
      <p:ext uri="{BB962C8B-B14F-4D97-AF65-F5344CB8AC3E}">
        <p14:creationId xmlns:p14="http://schemas.microsoft.com/office/powerpoint/2010/main" val="378185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500"/>
                                        <p:tgtEl>
                                          <p:spTgt spid="4">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1500"/>
                                        <p:tgtEl>
                                          <p:spTgt spid="4">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1500"/>
                                        <p:tgtEl>
                                          <p:spTgt spid="4">
                                            <p:txEl>
                                              <p:pRg st="3" end="3"/>
                                            </p:txEl>
                                          </p:spTgt>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1500"/>
                                        <p:tgtEl>
                                          <p:spTgt spid="4">
                                            <p:txEl>
                                              <p:pRg st="4" end="4"/>
                                            </p:txEl>
                                          </p:spTgt>
                                        </p:tgtEl>
                                      </p:cBhvr>
                                    </p:animEffect>
                                  </p:childTnLst>
                                </p:cTn>
                              </p:par>
                            </p:childTnLst>
                          </p:cTn>
                        </p:par>
                        <p:par>
                          <p:cTn id="20" fill="hold">
                            <p:stCondLst>
                              <p:cond delay="6000"/>
                            </p:stCondLst>
                            <p:childTnLst>
                              <p:par>
                                <p:cTn id="21" presetID="10" presetClass="entr" presetSubtype="0" fill="hold" grpId="0" nodeType="after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1500"/>
                                        <p:tgtEl>
                                          <p:spTgt spid="4">
                                            <p:txEl>
                                              <p:pRg st="6" end="6"/>
                                            </p:txEl>
                                          </p:spTgt>
                                        </p:tgtEl>
                                      </p:cBhvr>
                                    </p:animEffect>
                                  </p:childTnLst>
                                </p:cTn>
                              </p:par>
                            </p:childTnLst>
                          </p:cTn>
                        </p:par>
                        <p:par>
                          <p:cTn id="24" fill="hold">
                            <p:stCondLst>
                              <p:cond delay="7500"/>
                            </p:stCondLst>
                            <p:childTnLst>
                              <p:par>
                                <p:cTn id="25" presetID="10" presetClass="entr" presetSubtype="0" fill="hold" grpId="0" nodeType="after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1500"/>
                                        <p:tgtEl>
                                          <p:spTgt spid="4">
                                            <p:txEl>
                                              <p:pRg st="7" end="7"/>
                                            </p:txEl>
                                          </p:spTgt>
                                        </p:tgtEl>
                                      </p:cBhvr>
                                    </p:animEffect>
                                  </p:childTnLst>
                                </p:cTn>
                              </p:par>
                            </p:childTnLst>
                          </p:cTn>
                        </p:par>
                        <p:par>
                          <p:cTn id="28" fill="hold">
                            <p:stCondLst>
                              <p:cond delay="9000"/>
                            </p:stCondLst>
                            <p:childTnLst>
                              <p:par>
                                <p:cTn id="29" presetID="10" presetClass="entr" presetSubtype="0" fill="hold" grpId="0" nodeType="after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1500"/>
                                        <p:tgtEl>
                                          <p:spTgt spid="4">
                                            <p:txEl>
                                              <p:pRg st="9" end="9"/>
                                            </p:txEl>
                                          </p:spTgt>
                                        </p:tgtEl>
                                      </p:cBhvr>
                                    </p:animEffect>
                                  </p:childTnLst>
                                </p:cTn>
                              </p:par>
                            </p:childTnLst>
                          </p:cTn>
                        </p:par>
                        <p:par>
                          <p:cTn id="32" fill="hold">
                            <p:stCondLst>
                              <p:cond delay="10500"/>
                            </p:stCondLst>
                            <p:childTnLst>
                              <p:par>
                                <p:cTn id="33" presetID="10" presetClass="entr" presetSubtype="0" fill="hold" grpId="0" nodeType="after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1500"/>
                                        <p:tgtEl>
                                          <p:spTgt spid="4">
                                            <p:txEl>
                                              <p:pRg st="10" end="10"/>
                                            </p:txEl>
                                          </p:spTgt>
                                        </p:tgtEl>
                                      </p:cBhvr>
                                    </p:animEffect>
                                  </p:childTnLst>
                                </p:cTn>
                              </p:par>
                            </p:childTnLst>
                          </p:cTn>
                        </p:par>
                        <p:par>
                          <p:cTn id="36" fill="hold">
                            <p:stCondLst>
                              <p:cond delay="12000"/>
                            </p:stCondLst>
                            <p:childTnLst>
                              <p:par>
                                <p:cTn id="37" presetID="10" presetClass="entr" presetSubtype="0" fill="hold" grpId="0" nodeType="afterEffect">
                                  <p:stCondLst>
                                    <p:cond delay="0"/>
                                  </p:stCondLst>
                                  <p:childTnLst>
                                    <p:set>
                                      <p:cBhvr>
                                        <p:cTn id="38" dur="1" fill="hold">
                                          <p:stCondLst>
                                            <p:cond delay="0"/>
                                          </p:stCondLst>
                                        </p:cTn>
                                        <p:tgtEl>
                                          <p:spTgt spid="4">
                                            <p:txEl>
                                              <p:pRg st="12" end="12"/>
                                            </p:txEl>
                                          </p:spTgt>
                                        </p:tgtEl>
                                        <p:attrNameLst>
                                          <p:attrName>style.visibility</p:attrName>
                                        </p:attrNameLst>
                                      </p:cBhvr>
                                      <p:to>
                                        <p:strVal val="visible"/>
                                      </p:to>
                                    </p:set>
                                    <p:animEffect transition="in" filter="fade">
                                      <p:cBhvr>
                                        <p:cTn id="39" dur="1500"/>
                                        <p:tgtEl>
                                          <p:spTgt spid="4">
                                            <p:txEl>
                                              <p:pRg st="12" end="12"/>
                                            </p:txEl>
                                          </p:spTgt>
                                        </p:tgtEl>
                                      </p:cBhvr>
                                    </p:animEffect>
                                  </p:childTnLst>
                                </p:cTn>
                              </p:par>
                            </p:childTnLst>
                          </p:cTn>
                        </p:par>
                        <p:par>
                          <p:cTn id="40" fill="hold">
                            <p:stCondLst>
                              <p:cond delay="13500"/>
                            </p:stCondLst>
                            <p:childTnLst>
                              <p:par>
                                <p:cTn id="41" presetID="10" presetClass="entr" presetSubtype="0" fill="hold" grpId="0" nodeType="afterEffect">
                                  <p:stCondLst>
                                    <p:cond delay="0"/>
                                  </p:stCondLst>
                                  <p:childTnLst>
                                    <p:set>
                                      <p:cBhvr>
                                        <p:cTn id="42" dur="1" fill="hold">
                                          <p:stCondLst>
                                            <p:cond delay="0"/>
                                          </p:stCondLst>
                                        </p:cTn>
                                        <p:tgtEl>
                                          <p:spTgt spid="4">
                                            <p:txEl>
                                              <p:pRg st="13" end="13"/>
                                            </p:txEl>
                                          </p:spTgt>
                                        </p:tgtEl>
                                        <p:attrNameLst>
                                          <p:attrName>style.visibility</p:attrName>
                                        </p:attrNameLst>
                                      </p:cBhvr>
                                      <p:to>
                                        <p:strVal val="visible"/>
                                      </p:to>
                                    </p:set>
                                    <p:animEffect transition="in" filter="fade">
                                      <p:cBhvr>
                                        <p:cTn id="43" dur="1500"/>
                                        <p:tgtEl>
                                          <p:spTgt spid="4">
                                            <p:txEl>
                                              <p:pRg st="13" end="1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xEl>
                                              <p:pRg st="15" end="15"/>
                                            </p:txEl>
                                          </p:spTgt>
                                        </p:tgtEl>
                                        <p:attrNameLst>
                                          <p:attrName>style.visibility</p:attrName>
                                        </p:attrNameLst>
                                      </p:cBhvr>
                                      <p:to>
                                        <p:strVal val="visible"/>
                                      </p:to>
                                    </p:set>
                                    <p:animEffect transition="in" filter="fade">
                                      <p:cBhvr>
                                        <p:cTn id="48" dur="1500"/>
                                        <p:tgtEl>
                                          <p:spTgt spid="4">
                                            <p:txEl>
                                              <p:pRg st="15" end="1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xEl>
                                              <p:pRg st="16" end="16"/>
                                            </p:txEl>
                                          </p:spTgt>
                                        </p:tgtEl>
                                        <p:attrNameLst>
                                          <p:attrName>style.visibility</p:attrName>
                                        </p:attrNameLst>
                                      </p:cBhvr>
                                      <p:to>
                                        <p:strVal val="visible"/>
                                      </p:to>
                                    </p:set>
                                    <p:animEffect transition="in" filter="fade">
                                      <p:cBhvr>
                                        <p:cTn id="53" dur="1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6476BD-8A39-52B7-7987-02ECD628885D}"/>
              </a:ext>
            </a:extLst>
          </p:cNvPr>
          <p:cNvSpPr>
            <a:spLocks noGrp="1"/>
          </p:cNvSpPr>
          <p:nvPr>
            <p:ph type="title"/>
          </p:nvPr>
        </p:nvSpPr>
        <p:spPr/>
        <p:txBody>
          <a:bodyPr>
            <a:noAutofit/>
          </a:bodyPr>
          <a:lstStyle/>
          <a:p>
            <a:pPr algn="l">
              <a:lnSpc>
                <a:spcPct val="150000"/>
              </a:lnSpc>
            </a:pPr>
            <a:r>
              <a:rPr lang="en-US" sz="4800" b="1" dirty="0">
                <a:solidFill>
                  <a:srgbClr val="7030A0"/>
                </a:solidFill>
              </a:rPr>
              <a:t>References</a:t>
            </a:r>
          </a:p>
        </p:txBody>
      </p:sp>
      <p:sp>
        <p:nvSpPr>
          <p:cNvPr id="6" name="Text Placeholder 5">
            <a:extLst>
              <a:ext uri="{FF2B5EF4-FFF2-40B4-BE49-F238E27FC236}">
                <a16:creationId xmlns:a16="http://schemas.microsoft.com/office/drawing/2014/main" id="{022FA384-4E4C-B02C-42C8-12E757CE765A}"/>
              </a:ext>
            </a:extLst>
          </p:cNvPr>
          <p:cNvSpPr>
            <a:spLocks noGrp="1"/>
          </p:cNvSpPr>
          <p:nvPr>
            <p:ph idx="1"/>
          </p:nvPr>
        </p:nvSpPr>
        <p:spPr>
          <a:xfrm>
            <a:off x="1115568" y="2478024"/>
            <a:ext cx="10518590" cy="3694176"/>
          </a:xfrm>
        </p:spPr>
        <p:txBody>
          <a:bodyPr>
            <a:normAutofit fontScale="92500" lnSpcReduction="10000"/>
          </a:bodyPr>
          <a:lstStyle/>
          <a:p>
            <a:pPr marL="0" indent="0">
              <a:lnSpc>
                <a:spcPct val="140000"/>
              </a:lnSpc>
              <a:spcBef>
                <a:spcPts val="0"/>
              </a:spcBef>
              <a:buNone/>
            </a:pPr>
            <a:r>
              <a:rPr lang="en-GB" sz="1600" dirty="0">
                <a:solidFill>
                  <a:srgbClr val="222222"/>
                </a:solidFill>
                <a:effectLst/>
                <a:highlight>
                  <a:srgbClr val="FFFFFF"/>
                </a:highlight>
                <a:latin typeface="Arial" panose="020B0604020202020204" pitchFamily="34" charset="0"/>
                <a:cs typeface="Arial" panose="020B0604020202020204" pitchFamily="34" charset="0"/>
              </a:rPr>
              <a:t>[4] </a:t>
            </a:r>
            <a:r>
              <a:rPr lang="en-US" sz="1600" dirty="0">
                <a:latin typeface="Arial" panose="020B0604020202020204" pitchFamily="34" charset="0"/>
                <a:cs typeface="Arial" panose="020B0604020202020204" pitchFamily="34" charset="0"/>
              </a:rPr>
              <a:t>Shiri I, </a:t>
            </a:r>
            <a:r>
              <a:rPr lang="en-US" sz="1600" dirty="0" err="1">
                <a:latin typeface="Arial" panose="020B0604020202020204" pitchFamily="34" charset="0"/>
                <a:cs typeface="Arial" panose="020B0604020202020204" pitchFamily="34" charset="0"/>
              </a:rPr>
              <a:t>Salimi</a:t>
            </a:r>
            <a:r>
              <a:rPr lang="en-US" sz="1600" dirty="0">
                <a:latin typeface="Arial" panose="020B0604020202020204" pitchFamily="34" charset="0"/>
                <a:cs typeface="Arial" panose="020B0604020202020204" pitchFamily="34" charset="0"/>
              </a:rPr>
              <a:t> Y, </a:t>
            </a:r>
            <a:r>
              <a:rPr lang="en-US" sz="1600" dirty="0" err="1">
                <a:latin typeface="Arial" panose="020B0604020202020204" pitchFamily="34" charset="0"/>
                <a:cs typeface="Arial" panose="020B0604020202020204" pitchFamily="34" charset="0"/>
              </a:rPr>
              <a:t>Hervier</a:t>
            </a:r>
            <a:r>
              <a:rPr lang="en-US" sz="1600" dirty="0">
                <a:latin typeface="Arial" panose="020B0604020202020204" pitchFamily="34" charset="0"/>
                <a:cs typeface="Arial" panose="020B0604020202020204" pitchFamily="34" charset="0"/>
              </a:rPr>
              <a:t> E, </a:t>
            </a:r>
            <a:r>
              <a:rPr lang="en-US" sz="1600" dirty="0" err="1">
                <a:latin typeface="Arial" panose="020B0604020202020204" pitchFamily="34" charset="0"/>
                <a:cs typeface="Arial" panose="020B0604020202020204" pitchFamily="34" charset="0"/>
              </a:rPr>
              <a:t>Pezzoni</a:t>
            </a:r>
            <a:r>
              <a:rPr lang="en-US" sz="1600" dirty="0">
                <a:latin typeface="Arial" panose="020B0604020202020204" pitchFamily="34" charset="0"/>
                <a:cs typeface="Arial" panose="020B0604020202020204" pitchFamily="34" charset="0"/>
              </a:rPr>
              <a:t> A, </a:t>
            </a:r>
            <a:r>
              <a:rPr lang="en-US" sz="1600" dirty="0" err="1">
                <a:latin typeface="Arial" panose="020B0604020202020204" pitchFamily="34" charset="0"/>
                <a:cs typeface="Arial" panose="020B0604020202020204" pitchFamily="34" charset="0"/>
              </a:rPr>
              <a:t>Sanaat</a:t>
            </a:r>
            <a:r>
              <a:rPr lang="en-US" sz="1600" dirty="0">
                <a:latin typeface="Arial" panose="020B0604020202020204" pitchFamily="34" charset="0"/>
                <a:cs typeface="Arial" panose="020B0604020202020204" pitchFamily="34" charset="0"/>
              </a:rPr>
              <a:t> A, Mostafaei S, et al. Artificial Intelligence-Driven Single-Shot PET Image Artifact Detection and Disentanglement: Toward Routine Clinical Image Quality Assurance. Clin </a:t>
            </a:r>
            <a:r>
              <a:rPr lang="en-US" sz="1600" dirty="0" err="1">
                <a:latin typeface="Arial" panose="020B0604020202020204" pitchFamily="34" charset="0"/>
                <a:cs typeface="Arial" panose="020B0604020202020204" pitchFamily="34" charset="0"/>
              </a:rPr>
              <a:t>Nucl</a:t>
            </a:r>
            <a:r>
              <a:rPr lang="en-US" sz="1600" dirty="0">
                <a:latin typeface="Arial" panose="020B0604020202020204" pitchFamily="34" charset="0"/>
                <a:cs typeface="Arial" panose="020B0604020202020204" pitchFamily="34" charset="0"/>
              </a:rPr>
              <a:t> Med. 2023 Dec 1;48(12):1035–46</a:t>
            </a:r>
          </a:p>
          <a:p>
            <a:pPr marL="0" indent="0">
              <a:lnSpc>
                <a:spcPct val="140000"/>
              </a:lnSpc>
              <a:spcBef>
                <a:spcPts val="0"/>
              </a:spcBef>
              <a:buNone/>
            </a:pPr>
            <a:r>
              <a:rPr lang="en-GB" sz="1600" dirty="0">
                <a:latin typeface="Arial" panose="020B0604020202020204" pitchFamily="34" charset="0"/>
                <a:cs typeface="Arial" panose="020B0604020202020204" pitchFamily="34" charset="0"/>
              </a:rPr>
              <a:t>[1]  Schmitz et al. The physics of PET/Ct scanners. PET and PET/CT: a clinical guide, 2005.</a:t>
            </a:r>
            <a:br>
              <a:rPr lang="en-GB" sz="1600" dirty="0">
                <a:latin typeface="Arial" panose="020B0604020202020204" pitchFamily="34" charset="0"/>
                <a:cs typeface="Arial" panose="020B0604020202020204" pitchFamily="34" charset="0"/>
              </a:rPr>
            </a:br>
            <a:r>
              <a:rPr lang="en-GB" sz="1600" dirty="0">
                <a:solidFill>
                  <a:srgbClr val="222222"/>
                </a:solidFill>
                <a:effectLst/>
                <a:highlight>
                  <a:srgbClr val="FFFFFF"/>
                </a:highlight>
                <a:latin typeface="Arial" panose="020B0604020202020204" pitchFamily="34" charset="0"/>
                <a:cs typeface="Arial" panose="020B0604020202020204" pitchFamily="34" charset="0"/>
              </a:rPr>
              <a:t>[2]  Chen, X., Liu, C. Deep-learning-based methods of attenuation correction for SPECT and PET. J. </a:t>
            </a:r>
            <a:r>
              <a:rPr lang="en-GB" sz="1600" dirty="0" err="1">
                <a:solidFill>
                  <a:srgbClr val="222222"/>
                </a:solidFill>
                <a:effectLst/>
                <a:highlight>
                  <a:srgbClr val="FFFFFF"/>
                </a:highlight>
                <a:latin typeface="Arial" panose="020B0604020202020204" pitchFamily="34" charset="0"/>
                <a:cs typeface="Arial" panose="020B0604020202020204" pitchFamily="34" charset="0"/>
              </a:rPr>
              <a:t>Nucl</a:t>
            </a:r>
            <a:r>
              <a:rPr lang="en-GB" sz="1600" dirty="0">
                <a:solidFill>
                  <a:srgbClr val="222222"/>
                </a:solidFill>
                <a:effectLst/>
                <a:highlight>
                  <a:srgbClr val="FFFFFF"/>
                </a:highlight>
                <a:latin typeface="Arial" panose="020B0604020202020204" pitchFamily="34" charset="0"/>
                <a:cs typeface="Arial" panose="020B0604020202020204" pitchFamily="34" charset="0"/>
              </a:rPr>
              <a:t>. </a:t>
            </a:r>
            <a:r>
              <a:rPr lang="en-GB" sz="1600" dirty="0" err="1">
                <a:solidFill>
                  <a:srgbClr val="222222"/>
                </a:solidFill>
                <a:effectLst/>
                <a:highlight>
                  <a:srgbClr val="FFFFFF"/>
                </a:highlight>
                <a:latin typeface="Arial" panose="020B0604020202020204" pitchFamily="34" charset="0"/>
                <a:cs typeface="Arial" panose="020B0604020202020204" pitchFamily="34" charset="0"/>
              </a:rPr>
              <a:t>Cardiol</a:t>
            </a:r>
            <a:r>
              <a:rPr lang="en-GB" sz="1600" dirty="0">
                <a:solidFill>
                  <a:srgbClr val="222222"/>
                </a:solidFill>
                <a:effectLst/>
                <a:highlight>
                  <a:srgbClr val="FFFFFF"/>
                </a:highlight>
                <a:latin typeface="Arial" panose="020B0604020202020204" pitchFamily="34" charset="0"/>
                <a:cs typeface="Arial" panose="020B0604020202020204" pitchFamily="34" charset="0"/>
              </a:rPr>
              <a:t>. 30, 1859–1878 (2023). </a:t>
            </a:r>
            <a:br>
              <a:rPr lang="en-GB" sz="1600" dirty="0">
                <a:solidFill>
                  <a:srgbClr val="222222"/>
                </a:solidFill>
                <a:effectLst/>
                <a:highlight>
                  <a:srgbClr val="FFFFFF"/>
                </a:highlight>
                <a:latin typeface="Arial" panose="020B0604020202020204" pitchFamily="34" charset="0"/>
                <a:cs typeface="Arial" panose="020B0604020202020204" pitchFamily="34" charset="0"/>
              </a:rPr>
            </a:br>
            <a:r>
              <a:rPr lang="en-GB" sz="1600" dirty="0">
                <a:solidFill>
                  <a:srgbClr val="222222"/>
                </a:solidFill>
                <a:effectLst/>
                <a:highlight>
                  <a:srgbClr val="FFFFFF"/>
                </a:highlight>
                <a:latin typeface="Arial" panose="020B0604020202020204" pitchFamily="34" charset="0"/>
                <a:cs typeface="Arial" panose="020B0604020202020204" pitchFamily="34" charset="0"/>
              </a:rPr>
              <a:t>[3] Guo R, Xue S, Hu J, Sari H, </a:t>
            </a:r>
            <a:r>
              <a:rPr lang="en-GB" sz="1600" dirty="0" err="1">
                <a:solidFill>
                  <a:srgbClr val="222222"/>
                </a:solidFill>
                <a:effectLst/>
                <a:highlight>
                  <a:srgbClr val="FFFFFF"/>
                </a:highlight>
                <a:latin typeface="Arial" panose="020B0604020202020204" pitchFamily="34" charset="0"/>
                <a:cs typeface="Arial" panose="020B0604020202020204" pitchFamily="34" charset="0"/>
              </a:rPr>
              <a:t>Mingels</a:t>
            </a:r>
            <a:r>
              <a:rPr lang="en-GB" sz="1600" dirty="0">
                <a:solidFill>
                  <a:srgbClr val="222222"/>
                </a:solidFill>
                <a:effectLst/>
                <a:highlight>
                  <a:srgbClr val="FFFFFF"/>
                </a:highlight>
                <a:latin typeface="Arial" panose="020B0604020202020204" pitchFamily="34" charset="0"/>
                <a:cs typeface="Arial" panose="020B0604020202020204" pitchFamily="34" charset="0"/>
              </a:rPr>
              <a:t> C, </a:t>
            </a:r>
            <a:r>
              <a:rPr lang="en-GB" sz="1600" dirty="0" err="1">
                <a:solidFill>
                  <a:srgbClr val="222222"/>
                </a:solidFill>
                <a:effectLst/>
                <a:highlight>
                  <a:srgbClr val="FFFFFF"/>
                </a:highlight>
                <a:latin typeface="Arial" panose="020B0604020202020204" pitchFamily="34" charset="0"/>
                <a:cs typeface="Arial" panose="020B0604020202020204" pitchFamily="34" charset="0"/>
              </a:rPr>
              <a:t>Zeimpekis</a:t>
            </a:r>
            <a:r>
              <a:rPr lang="en-GB" sz="1600" dirty="0">
                <a:solidFill>
                  <a:srgbClr val="222222"/>
                </a:solidFill>
                <a:effectLst/>
                <a:highlight>
                  <a:srgbClr val="FFFFFF"/>
                </a:highlight>
                <a:latin typeface="Arial" panose="020B0604020202020204" pitchFamily="34" charset="0"/>
                <a:cs typeface="Arial" panose="020B0604020202020204" pitchFamily="34" charset="0"/>
              </a:rPr>
              <a:t> K, et al. Using domain knowledge for robust and generalizable deep</a:t>
            </a:r>
            <a:br>
              <a:rPr lang="en-GB" sz="1600" dirty="0">
                <a:solidFill>
                  <a:srgbClr val="222222"/>
                </a:solidFill>
                <a:effectLst/>
                <a:highlight>
                  <a:srgbClr val="FFFFFF"/>
                </a:highlight>
                <a:latin typeface="Arial" panose="020B0604020202020204" pitchFamily="34" charset="0"/>
                <a:cs typeface="Arial" panose="020B0604020202020204" pitchFamily="34" charset="0"/>
              </a:rPr>
            </a:br>
            <a:r>
              <a:rPr lang="en-GB" sz="1600" dirty="0">
                <a:solidFill>
                  <a:srgbClr val="222222"/>
                </a:solidFill>
                <a:effectLst/>
                <a:highlight>
                  <a:srgbClr val="FFFFFF"/>
                </a:highlight>
                <a:latin typeface="Arial" panose="020B0604020202020204" pitchFamily="34" charset="0"/>
                <a:cs typeface="Arial" panose="020B0604020202020204" pitchFamily="34" charset="0"/>
              </a:rPr>
              <a:t> learning-based CT-free PET attenuation and scatter correction. Nat </a:t>
            </a:r>
            <a:r>
              <a:rPr lang="en-GB" sz="1600" dirty="0" err="1">
                <a:solidFill>
                  <a:srgbClr val="222222"/>
                </a:solidFill>
                <a:effectLst/>
                <a:highlight>
                  <a:srgbClr val="FFFFFF"/>
                </a:highlight>
                <a:latin typeface="Arial" panose="020B0604020202020204" pitchFamily="34" charset="0"/>
                <a:cs typeface="Arial" panose="020B0604020202020204" pitchFamily="34" charset="0"/>
              </a:rPr>
              <a:t>Commun</a:t>
            </a:r>
            <a:r>
              <a:rPr lang="en-GB" sz="1600" dirty="0">
                <a:solidFill>
                  <a:srgbClr val="222222"/>
                </a:solidFill>
                <a:effectLst/>
                <a:highlight>
                  <a:srgbClr val="FFFFFF"/>
                </a:highlight>
                <a:latin typeface="Arial" panose="020B0604020202020204" pitchFamily="34" charset="0"/>
                <a:cs typeface="Arial" panose="020B0604020202020204" pitchFamily="34" charset="0"/>
              </a:rPr>
              <a:t>. 2022 Dec 1;13(1). </a:t>
            </a:r>
            <a:br>
              <a:rPr lang="en-GB" sz="1600" dirty="0">
                <a:solidFill>
                  <a:srgbClr val="222222"/>
                </a:solidFill>
                <a:effectLst/>
                <a:highlight>
                  <a:srgbClr val="FFFFFF"/>
                </a:highlight>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[5] </a:t>
            </a:r>
            <a:r>
              <a:rPr lang="en-GB" sz="16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Shiri I, </a:t>
            </a:r>
            <a:r>
              <a:rPr lang="en-GB" sz="160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Salimi</a:t>
            </a:r>
            <a:r>
              <a:rPr lang="en-GB" sz="16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Y, </a:t>
            </a:r>
            <a:r>
              <a:rPr lang="en-GB" sz="160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Hervier</a:t>
            </a:r>
            <a:r>
              <a:rPr lang="en-GB" sz="16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E, </a:t>
            </a:r>
            <a:r>
              <a:rPr lang="en-GB" sz="160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Pezzoni</a:t>
            </a:r>
            <a:r>
              <a:rPr lang="en-GB" sz="16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A, </a:t>
            </a:r>
            <a:r>
              <a:rPr lang="en-GB" sz="160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Sanaat</a:t>
            </a:r>
            <a:r>
              <a:rPr lang="en-GB" sz="16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A, Mostafaei S, et al. Artificial Intelligence-Driven Single-Shot PET Image Artifact Detection and Disentanglement: Toward Routine Clinical Image Quality Assurance. Clin </a:t>
            </a:r>
            <a:r>
              <a:rPr lang="en-GB" sz="160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Nucl</a:t>
            </a:r>
            <a:r>
              <a:rPr lang="en-GB" sz="16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Med. 2023 Dec 1;48(12):1035–46. </a:t>
            </a:r>
            <a:endParaRPr lang="en-US" sz="1600" dirty="0">
              <a:solidFill>
                <a:srgbClr val="440255"/>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45E86D7-553D-C480-7CBF-F3A2FE229A75}"/>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39</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6298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1219CE65-5883-3B74-2EB4-93E50AEED52B}"/>
              </a:ext>
            </a:extLst>
          </p:cNvPr>
          <p:cNvSpPr>
            <a:spLocks noGrp="1"/>
          </p:cNvSpPr>
          <p:nvPr>
            <p:ph type="title"/>
          </p:nvPr>
        </p:nvSpPr>
        <p:spPr/>
        <p:txBody>
          <a:bodyPr>
            <a:normAutofit/>
          </a:bodyPr>
          <a:lstStyle/>
          <a:p>
            <a:pPr marL="0" marR="0" lvl="0" indent="0" algn="l" rtl="0">
              <a:spcBef>
                <a:spcPts val="0"/>
              </a:spcBef>
              <a:spcAft>
                <a:spcPts val="0"/>
              </a:spcAft>
              <a:buNone/>
            </a:pPr>
            <a:r>
              <a:rPr lang="en-US" dirty="0">
                <a:sym typeface="Trebuchet MS"/>
              </a:rPr>
              <a:t>Effects</a:t>
            </a:r>
            <a:r>
              <a:rPr lang="en-US" sz="4000" b="1" dirty="0">
                <a:solidFill>
                  <a:srgbClr val="002060"/>
                </a:solidFill>
                <a:ea typeface="Trebuchet MS"/>
                <a:sym typeface="Trebuchet MS"/>
              </a:rPr>
              <a:t> </a:t>
            </a:r>
            <a:r>
              <a:rPr lang="en-US" dirty="0">
                <a:sym typeface="Trebuchet MS"/>
              </a:rPr>
              <a:t>of Attenuation Scatter Correction</a:t>
            </a:r>
            <a:endParaRPr lang="en-US" dirty="0"/>
          </a:p>
        </p:txBody>
      </p:sp>
      <p:sp>
        <p:nvSpPr>
          <p:cNvPr id="4" name="Slide Number Placeholder 3">
            <a:extLst>
              <a:ext uri="{FF2B5EF4-FFF2-40B4-BE49-F238E27FC236}">
                <a16:creationId xmlns:a16="http://schemas.microsoft.com/office/drawing/2014/main" id="{B6D07C5F-9B32-9912-1065-5F22584B8B61}"/>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4</a:t>
            </a:fld>
            <a:endParaRPr lang="en-US" dirty="0">
              <a:latin typeface="Arial" panose="020B0604020202020204" pitchFamily="34" charset="0"/>
              <a:cs typeface="Arial" panose="020B0604020202020204" pitchFamily="34" charset="0"/>
            </a:endParaRPr>
          </a:p>
        </p:txBody>
      </p:sp>
      <p:pic>
        <p:nvPicPr>
          <p:cNvPr id="51" name="Google Shape;94;p3" descr="se002">
            <a:extLst>
              <a:ext uri="{FF2B5EF4-FFF2-40B4-BE49-F238E27FC236}">
                <a16:creationId xmlns:a16="http://schemas.microsoft.com/office/drawing/2014/main" id="{EE2DBA57-CD87-85F3-C6B3-78D938C9455D}"/>
              </a:ext>
            </a:extLst>
          </p:cNvPr>
          <p:cNvPicPr preferRelativeResize="0"/>
          <p:nvPr/>
        </p:nvPicPr>
        <p:blipFill rotWithShape="1">
          <a:blip r:embed="rId3">
            <a:alphaModFix/>
          </a:blip>
          <a:srcRect/>
          <a:stretch/>
        </p:blipFill>
        <p:spPr>
          <a:xfrm>
            <a:off x="8540496" y="2074331"/>
            <a:ext cx="1643450" cy="3442556"/>
          </a:xfrm>
          <a:prstGeom prst="rect">
            <a:avLst/>
          </a:prstGeom>
          <a:noFill/>
          <a:ln>
            <a:noFill/>
          </a:ln>
        </p:spPr>
      </p:pic>
      <p:pic>
        <p:nvPicPr>
          <p:cNvPr id="41" name="Google Shape;84;p3">
            <a:extLst>
              <a:ext uri="{FF2B5EF4-FFF2-40B4-BE49-F238E27FC236}">
                <a16:creationId xmlns:a16="http://schemas.microsoft.com/office/drawing/2014/main" id="{13482FF6-1DB4-A5C9-898F-B3242AF816EF}"/>
              </a:ext>
            </a:extLst>
          </p:cNvPr>
          <p:cNvPicPr preferRelativeResize="0"/>
          <p:nvPr/>
        </p:nvPicPr>
        <p:blipFill rotWithShape="1">
          <a:blip r:embed="rId4">
            <a:alphaModFix/>
          </a:blip>
          <a:srcRect/>
          <a:stretch/>
        </p:blipFill>
        <p:spPr>
          <a:xfrm rot="5400000" flipH="1">
            <a:off x="4898778" y="2551946"/>
            <a:ext cx="3458524" cy="2471357"/>
          </a:xfrm>
          <a:prstGeom prst="rect">
            <a:avLst/>
          </a:prstGeom>
          <a:noFill/>
          <a:ln>
            <a:noFill/>
          </a:ln>
        </p:spPr>
      </p:pic>
      <p:pic>
        <p:nvPicPr>
          <p:cNvPr id="42" name="Google Shape;85;p3">
            <a:extLst>
              <a:ext uri="{FF2B5EF4-FFF2-40B4-BE49-F238E27FC236}">
                <a16:creationId xmlns:a16="http://schemas.microsoft.com/office/drawing/2014/main" id="{5BECBDCF-3D68-5016-DF59-318A64A7F673}"/>
              </a:ext>
            </a:extLst>
          </p:cNvPr>
          <p:cNvPicPr preferRelativeResize="0"/>
          <p:nvPr/>
        </p:nvPicPr>
        <p:blipFill rotWithShape="1">
          <a:blip r:embed="rId5">
            <a:alphaModFix/>
          </a:blip>
          <a:srcRect/>
          <a:stretch/>
        </p:blipFill>
        <p:spPr>
          <a:xfrm rot="5400000" flipH="1">
            <a:off x="1178393" y="2531647"/>
            <a:ext cx="3481602" cy="2511953"/>
          </a:xfrm>
          <a:prstGeom prst="rect">
            <a:avLst/>
          </a:prstGeom>
          <a:noFill/>
          <a:ln>
            <a:noFill/>
          </a:ln>
        </p:spPr>
      </p:pic>
      <p:sp>
        <p:nvSpPr>
          <p:cNvPr id="47" name="Google Shape;90;p3">
            <a:extLst>
              <a:ext uri="{FF2B5EF4-FFF2-40B4-BE49-F238E27FC236}">
                <a16:creationId xmlns:a16="http://schemas.microsoft.com/office/drawing/2014/main" id="{EA50E893-C527-CC97-E27C-1F8187748D5C}"/>
              </a:ext>
            </a:extLst>
          </p:cNvPr>
          <p:cNvSpPr txBox="1"/>
          <p:nvPr/>
        </p:nvSpPr>
        <p:spPr>
          <a:xfrm>
            <a:off x="4222268" y="4849551"/>
            <a:ext cx="1143000"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dirty="0">
                <a:solidFill>
                  <a:schemeClr val="tx1"/>
                </a:solidFill>
                <a:latin typeface="Arial" panose="020B0604020202020204" pitchFamily="34" charset="0"/>
                <a:cs typeface="Arial" panose="020B0604020202020204" pitchFamily="34" charset="0"/>
              </a:rPr>
              <a:t>Enhanced skin uptake</a:t>
            </a:r>
            <a:endParaRPr sz="1200" b="1" dirty="0">
              <a:solidFill>
                <a:schemeClr val="tx1"/>
              </a:solidFill>
              <a:latin typeface="Arial" panose="020B0604020202020204" pitchFamily="34" charset="0"/>
              <a:cs typeface="Arial" panose="020B0604020202020204" pitchFamily="34" charset="0"/>
            </a:endParaRPr>
          </a:p>
        </p:txBody>
      </p:sp>
      <p:cxnSp>
        <p:nvCxnSpPr>
          <p:cNvPr id="48" name="Google Shape;91;p3">
            <a:extLst>
              <a:ext uri="{FF2B5EF4-FFF2-40B4-BE49-F238E27FC236}">
                <a16:creationId xmlns:a16="http://schemas.microsoft.com/office/drawing/2014/main" id="{AF41C235-61FD-F8CC-F33C-1550B5B16FD9}"/>
              </a:ext>
            </a:extLst>
          </p:cNvPr>
          <p:cNvCxnSpPr>
            <a:cxnSpLocks/>
          </p:cNvCxnSpPr>
          <p:nvPr/>
        </p:nvCxnSpPr>
        <p:spPr>
          <a:xfrm flipH="1">
            <a:off x="3007287" y="2542974"/>
            <a:ext cx="1447800" cy="448768"/>
          </a:xfrm>
          <a:prstGeom prst="straightConnector1">
            <a:avLst/>
          </a:prstGeom>
          <a:noFill/>
          <a:ln w="38100" cap="flat" cmpd="sng">
            <a:solidFill>
              <a:srgbClr val="FF0000"/>
            </a:solidFill>
            <a:prstDash val="solid"/>
            <a:round/>
            <a:headEnd type="none" w="med" len="med"/>
            <a:tailEnd type="triangle" w="med" len="med"/>
          </a:ln>
        </p:spPr>
      </p:cxnSp>
      <p:sp>
        <p:nvSpPr>
          <p:cNvPr id="50" name="Google Shape;93;p3">
            <a:extLst>
              <a:ext uri="{FF2B5EF4-FFF2-40B4-BE49-F238E27FC236}">
                <a16:creationId xmlns:a16="http://schemas.microsoft.com/office/drawing/2014/main" id="{97AC3D04-6961-89FA-A2BD-F6168450F823}"/>
              </a:ext>
            </a:extLst>
          </p:cNvPr>
          <p:cNvSpPr txBox="1"/>
          <p:nvPr/>
        </p:nvSpPr>
        <p:spPr>
          <a:xfrm>
            <a:off x="4044468" y="3791841"/>
            <a:ext cx="1380903"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dirty="0">
                <a:solidFill>
                  <a:schemeClr val="tx1"/>
                </a:solidFill>
                <a:latin typeface="Arial" panose="020B0604020202020204" pitchFamily="34" charset="0"/>
                <a:cs typeface="Arial" panose="020B0604020202020204" pitchFamily="34" charset="0"/>
              </a:rPr>
              <a:t>Non-uniform liver</a:t>
            </a:r>
            <a:endParaRPr sz="1200" b="1" dirty="0">
              <a:solidFill>
                <a:schemeClr val="tx1"/>
              </a:solidFill>
              <a:latin typeface="Arial" panose="020B0604020202020204" pitchFamily="34" charset="0"/>
              <a:cs typeface="Arial" panose="020B0604020202020204" pitchFamily="34" charset="0"/>
            </a:endParaRPr>
          </a:p>
        </p:txBody>
      </p:sp>
      <p:cxnSp>
        <p:nvCxnSpPr>
          <p:cNvPr id="53" name="Google Shape;96;p3">
            <a:extLst>
              <a:ext uri="{FF2B5EF4-FFF2-40B4-BE49-F238E27FC236}">
                <a16:creationId xmlns:a16="http://schemas.microsoft.com/office/drawing/2014/main" id="{6DBC65E2-C571-E3AD-1AD2-AE7A69308B8A}"/>
              </a:ext>
            </a:extLst>
          </p:cNvPr>
          <p:cNvCxnSpPr>
            <a:cxnSpLocks/>
            <a:stCxn id="54" idx="1"/>
          </p:cNvCxnSpPr>
          <p:nvPr/>
        </p:nvCxnSpPr>
        <p:spPr>
          <a:xfrm flipH="1" flipV="1">
            <a:off x="3244850" y="3284760"/>
            <a:ext cx="1041902" cy="80411"/>
          </a:xfrm>
          <a:prstGeom prst="straightConnector1">
            <a:avLst/>
          </a:prstGeom>
          <a:noFill/>
          <a:ln w="38100" cap="flat" cmpd="sng">
            <a:solidFill>
              <a:srgbClr val="FF0000"/>
            </a:solidFill>
            <a:prstDash val="solid"/>
            <a:round/>
            <a:headEnd type="none" w="med" len="med"/>
            <a:tailEnd type="triangle" w="med" len="med"/>
          </a:ln>
        </p:spPr>
      </p:cxnSp>
      <p:sp>
        <p:nvSpPr>
          <p:cNvPr id="54" name="Google Shape;97;p3">
            <a:extLst>
              <a:ext uri="{FF2B5EF4-FFF2-40B4-BE49-F238E27FC236}">
                <a16:creationId xmlns:a16="http://schemas.microsoft.com/office/drawing/2014/main" id="{AE42266A-BA9C-0B6C-86B8-A948D23726C8}"/>
              </a:ext>
            </a:extLst>
          </p:cNvPr>
          <p:cNvSpPr/>
          <p:nvPr/>
        </p:nvSpPr>
        <p:spPr>
          <a:xfrm>
            <a:off x="4286752" y="3226691"/>
            <a:ext cx="1009148"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dirty="0">
                <a:solidFill>
                  <a:schemeClr val="tx1"/>
                </a:solidFill>
                <a:latin typeface="Arial" panose="020B0604020202020204" pitchFamily="34" charset="0"/>
                <a:cs typeface="Arial" panose="020B0604020202020204" pitchFamily="34" charset="0"/>
              </a:rPr>
              <a:t>'Hot' lungs</a:t>
            </a:r>
            <a:endParaRPr sz="1200" b="1" dirty="0">
              <a:solidFill>
                <a:schemeClr val="tx1"/>
              </a:solidFill>
              <a:latin typeface="Arial" panose="020B0604020202020204" pitchFamily="34" charset="0"/>
              <a:cs typeface="Arial" panose="020B0604020202020204" pitchFamily="34" charset="0"/>
            </a:endParaRPr>
          </a:p>
        </p:txBody>
      </p:sp>
      <p:cxnSp>
        <p:nvCxnSpPr>
          <p:cNvPr id="56" name="Google Shape;99;p3">
            <a:extLst>
              <a:ext uri="{FF2B5EF4-FFF2-40B4-BE49-F238E27FC236}">
                <a16:creationId xmlns:a16="http://schemas.microsoft.com/office/drawing/2014/main" id="{78634716-1987-2290-C2B3-80A5A5A8A8B4}"/>
              </a:ext>
            </a:extLst>
          </p:cNvPr>
          <p:cNvCxnSpPr>
            <a:cxnSpLocks/>
          </p:cNvCxnSpPr>
          <p:nvPr/>
        </p:nvCxnSpPr>
        <p:spPr>
          <a:xfrm flipH="1" flipV="1">
            <a:off x="3613150" y="4849551"/>
            <a:ext cx="677570" cy="319630"/>
          </a:xfrm>
          <a:prstGeom prst="straightConnector1">
            <a:avLst/>
          </a:prstGeom>
          <a:noFill/>
          <a:ln w="38100" cap="flat" cmpd="sng">
            <a:solidFill>
              <a:srgbClr val="FF0000"/>
            </a:solidFill>
            <a:prstDash val="solid"/>
            <a:round/>
            <a:headEnd type="none" w="med" len="med"/>
            <a:tailEnd type="triangle" w="med" len="med"/>
          </a:ln>
        </p:spPr>
      </p:cxnSp>
      <p:cxnSp>
        <p:nvCxnSpPr>
          <p:cNvPr id="57" name="Google Shape;100;p3">
            <a:extLst>
              <a:ext uri="{FF2B5EF4-FFF2-40B4-BE49-F238E27FC236}">
                <a16:creationId xmlns:a16="http://schemas.microsoft.com/office/drawing/2014/main" id="{85A7EF0B-177A-93BD-C6AC-66E847EA20DD}"/>
              </a:ext>
            </a:extLst>
          </p:cNvPr>
          <p:cNvCxnSpPr>
            <a:cxnSpLocks/>
          </p:cNvCxnSpPr>
          <p:nvPr/>
        </p:nvCxnSpPr>
        <p:spPr>
          <a:xfrm flipH="1" flipV="1">
            <a:off x="2724150" y="3677541"/>
            <a:ext cx="1563707" cy="400050"/>
          </a:xfrm>
          <a:prstGeom prst="straightConnector1">
            <a:avLst/>
          </a:prstGeom>
          <a:noFill/>
          <a:ln w="38100" cap="flat" cmpd="sng">
            <a:solidFill>
              <a:srgbClr val="FF0000"/>
            </a:solidFill>
            <a:prstDash val="solid"/>
            <a:round/>
            <a:headEnd type="none" w="med" len="med"/>
            <a:tailEnd type="triangle" w="med" len="med"/>
          </a:ln>
        </p:spPr>
      </p:cxnSp>
      <p:sp>
        <p:nvSpPr>
          <p:cNvPr id="49" name="Google Shape;92;p3">
            <a:extLst>
              <a:ext uri="{FF2B5EF4-FFF2-40B4-BE49-F238E27FC236}">
                <a16:creationId xmlns:a16="http://schemas.microsoft.com/office/drawing/2014/main" id="{74D051FE-CEE0-35EF-BE74-4B71C0FDDA89}"/>
              </a:ext>
            </a:extLst>
          </p:cNvPr>
          <p:cNvSpPr/>
          <p:nvPr/>
        </p:nvSpPr>
        <p:spPr>
          <a:xfrm>
            <a:off x="4202265" y="2076005"/>
            <a:ext cx="1190096"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200" b="1" dirty="0">
                <a:solidFill>
                  <a:schemeClr val="tx1"/>
                </a:solidFill>
                <a:latin typeface="Arial" panose="020B0604020202020204" pitchFamily="34" charset="0"/>
                <a:cs typeface="Arial" panose="020B0604020202020204" pitchFamily="34" charset="0"/>
                <a:sym typeface="Arial"/>
              </a:rPr>
              <a:t>Reduced mediastinal</a:t>
            </a:r>
            <a:endParaRPr sz="1200" b="1" dirty="0">
              <a:solidFill>
                <a:schemeClr val="tx1"/>
              </a:solidFill>
              <a:latin typeface="Arial" panose="020B0604020202020204" pitchFamily="34" charset="0"/>
              <a:cs typeface="Arial" panose="020B0604020202020204" pitchFamily="34" charset="0"/>
            </a:endParaRPr>
          </a:p>
          <a:p>
            <a:pPr marL="0" marR="0" lvl="0" indent="0" algn="ctr" rtl="0">
              <a:spcBef>
                <a:spcPts val="0"/>
              </a:spcBef>
              <a:spcAft>
                <a:spcPts val="0"/>
              </a:spcAft>
              <a:buNone/>
            </a:pPr>
            <a:r>
              <a:rPr lang="en-US" sz="1200" b="1" dirty="0">
                <a:solidFill>
                  <a:schemeClr val="tx1"/>
                </a:solidFill>
                <a:latin typeface="Arial" panose="020B0604020202020204" pitchFamily="34" charset="0"/>
                <a:cs typeface="Arial" panose="020B0604020202020204" pitchFamily="34" charset="0"/>
                <a:sym typeface="Arial"/>
              </a:rPr>
              <a:t>uptake</a:t>
            </a:r>
            <a:endParaRPr sz="1200" b="1" dirty="0">
              <a:solidFill>
                <a:schemeClr val="tx1"/>
              </a:solidFill>
              <a:latin typeface="Arial" panose="020B0604020202020204" pitchFamily="34" charset="0"/>
              <a:cs typeface="Arial" panose="020B0604020202020204" pitchFamily="34" charset="0"/>
            </a:endParaRPr>
          </a:p>
        </p:txBody>
      </p:sp>
      <p:cxnSp>
        <p:nvCxnSpPr>
          <p:cNvPr id="21" name="Google Shape;91;p3">
            <a:extLst>
              <a:ext uri="{FF2B5EF4-FFF2-40B4-BE49-F238E27FC236}">
                <a16:creationId xmlns:a16="http://schemas.microsoft.com/office/drawing/2014/main" id="{CE9958A0-B3E2-364B-4654-F32F9DE7B4DC}"/>
              </a:ext>
            </a:extLst>
          </p:cNvPr>
          <p:cNvCxnSpPr>
            <a:cxnSpLocks/>
          </p:cNvCxnSpPr>
          <p:nvPr/>
        </p:nvCxnSpPr>
        <p:spPr>
          <a:xfrm>
            <a:off x="5178987" y="2542974"/>
            <a:ext cx="1447800" cy="448768"/>
          </a:xfrm>
          <a:prstGeom prst="straightConnector1">
            <a:avLst/>
          </a:prstGeom>
          <a:noFill/>
          <a:ln w="38100" cap="flat" cmpd="sng">
            <a:solidFill>
              <a:srgbClr val="FF0000"/>
            </a:solidFill>
            <a:prstDash val="solid"/>
            <a:round/>
            <a:headEnd type="none" w="med" len="med"/>
            <a:tailEnd type="triangle" w="med" len="med"/>
          </a:ln>
        </p:spPr>
      </p:cxnSp>
      <p:cxnSp>
        <p:nvCxnSpPr>
          <p:cNvPr id="22" name="Google Shape;96;p3">
            <a:extLst>
              <a:ext uri="{FF2B5EF4-FFF2-40B4-BE49-F238E27FC236}">
                <a16:creationId xmlns:a16="http://schemas.microsoft.com/office/drawing/2014/main" id="{694CFC3C-CD7C-9A9A-2414-A0666B167474}"/>
              </a:ext>
            </a:extLst>
          </p:cNvPr>
          <p:cNvCxnSpPr>
            <a:cxnSpLocks/>
          </p:cNvCxnSpPr>
          <p:nvPr/>
        </p:nvCxnSpPr>
        <p:spPr>
          <a:xfrm flipV="1">
            <a:off x="5270500" y="3278410"/>
            <a:ext cx="1041902" cy="80411"/>
          </a:xfrm>
          <a:prstGeom prst="straightConnector1">
            <a:avLst/>
          </a:prstGeom>
          <a:noFill/>
          <a:ln w="38100" cap="flat" cmpd="sng">
            <a:solidFill>
              <a:srgbClr val="FF0000"/>
            </a:solidFill>
            <a:prstDash val="solid"/>
            <a:round/>
            <a:headEnd type="none" w="med" len="med"/>
            <a:tailEnd type="triangle" w="med" len="med"/>
          </a:ln>
        </p:spPr>
      </p:cxnSp>
      <p:cxnSp>
        <p:nvCxnSpPr>
          <p:cNvPr id="23" name="Google Shape;100;p3">
            <a:extLst>
              <a:ext uri="{FF2B5EF4-FFF2-40B4-BE49-F238E27FC236}">
                <a16:creationId xmlns:a16="http://schemas.microsoft.com/office/drawing/2014/main" id="{46DB78D3-3EC8-202A-56BB-ACD38B2DDE03}"/>
              </a:ext>
            </a:extLst>
          </p:cNvPr>
          <p:cNvCxnSpPr>
            <a:cxnSpLocks/>
          </p:cNvCxnSpPr>
          <p:nvPr/>
        </p:nvCxnSpPr>
        <p:spPr>
          <a:xfrm flipV="1">
            <a:off x="5112445" y="3829941"/>
            <a:ext cx="1150262" cy="247650"/>
          </a:xfrm>
          <a:prstGeom prst="straightConnector1">
            <a:avLst/>
          </a:prstGeom>
          <a:noFill/>
          <a:ln w="38100" cap="flat" cmpd="sng">
            <a:solidFill>
              <a:srgbClr val="FF0000"/>
            </a:solidFill>
            <a:prstDash val="solid"/>
            <a:round/>
            <a:headEnd type="none" w="med" len="med"/>
            <a:tailEnd type="triangle" w="med" len="med"/>
          </a:ln>
        </p:spPr>
      </p:cxnSp>
      <p:cxnSp>
        <p:nvCxnSpPr>
          <p:cNvPr id="25" name="Google Shape;99;p3">
            <a:extLst>
              <a:ext uri="{FF2B5EF4-FFF2-40B4-BE49-F238E27FC236}">
                <a16:creationId xmlns:a16="http://schemas.microsoft.com/office/drawing/2014/main" id="{3CE4AA90-132B-AD91-3F42-9DA6B3D35E79}"/>
              </a:ext>
            </a:extLst>
          </p:cNvPr>
          <p:cNvCxnSpPr>
            <a:cxnSpLocks/>
          </p:cNvCxnSpPr>
          <p:nvPr/>
        </p:nvCxnSpPr>
        <p:spPr>
          <a:xfrm flipV="1">
            <a:off x="5295900" y="4849551"/>
            <a:ext cx="677570" cy="319630"/>
          </a:xfrm>
          <a:prstGeom prst="straightConnector1">
            <a:avLst/>
          </a:prstGeom>
          <a:noFill/>
          <a:ln w="38100" cap="flat" cmpd="sng">
            <a:solidFill>
              <a:srgbClr val="FF0000"/>
            </a:solidFill>
            <a:prstDash val="solid"/>
            <a:round/>
            <a:headEnd type="none" w="med" len="med"/>
            <a:tailEnd type="triangle" w="med" len="med"/>
          </a:ln>
        </p:spPr>
      </p:cxnSp>
      <p:sp>
        <p:nvSpPr>
          <p:cNvPr id="8" name="TextBox 7">
            <a:extLst>
              <a:ext uri="{FF2B5EF4-FFF2-40B4-BE49-F238E27FC236}">
                <a16:creationId xmlns:a16="http://schemas.microsoft.com/office/drawing/2014/main" id="{D31B1A61-ADE2-D8F6-894E-26134D42E023}"/>
              </a:ext>
            </a:extLst>
          </p:cNvPr>
          <p:cNvSpPr txBox="1"/>
          <p:nvPr/>
        </p:nvSpPr>
        <p:spPr>
          <a:xfrm>
            <a:off x="805544" y="5785461"/>
            <a:ext cx="10692696" cy="307777"/>
          </a:xfrm>
          <a:prstGeom prst="rect">
            <a:avLst/>
          </a:prstGeom>
          <a:noFill/>
        </p:spPr>
        <p:txBody>
          <a:bodyPr wrap="square">
            <a:spAutoFit/>
          </a:bodyPr>
          <a:lstStyle/>
          <a:p>
            <a:r>
              <a:rPr lang="en-GB" sz="1400" b="1" dirty="0">
                <a:latin typeface="Arial" panose="020B0604020202020204" pitchFamily="34" charset="0"/>
                <a:ea typeface="Arial"/>
                <a:cs typeface="Arial" panose="020B0604020202020204" pitchFamily="34" charset="0"/>
                <a:sym typeface="Arial"/>
              </a:rPr>
              <a:t>Non-Attenuation Corrected image (NAC)	      A</a:t>
            </a:r>
            <a:r>
              <a:rPr lang="en-US" sz="1400" b="1" dirty="0" err="1">
                <a:latin typeface="Arial" panose="020B0604020202020204" pitchFamily="34" charset="0"/>
                <a:cs typeface="Arial" panose="020B0604020202020204" pitchFamily="34" charset="0"/>
              </a:rPr>
              <a:t>ttenuation</a:t>
            </a:r>
            <a:r>
              <a:rPr lang="en-US" sz="1400" b="1" dirty="0">
                <a:latin typeface="Arial" panose="020B0604020202020204" pitchFamily="34" charset="0"/>
                <a:cs typeface="Arial" panose="020B0604020202020204" pitchFamily="34" charset="0"/>
              </a:rPr>
              <a:t>-scatter corrected image(MAC)            </a:t>
            </a:r>
            <a:r>
              <a:rPr lang="en-GB" sz="1400" b="1" dirty="0">
                <a:latin typeface="Arial" panose="020B0604020202020204" pitchFamily="34" charset="0"/>
                <a:ea typeface="Arial"/>
                <a:cs typeface="Arial" panose="020B0604020202020204" pitchFamily="34" charset="0"/>
                <a:sym typeface="Arial"/>
              </a:rPr>
              <a:t>CT image</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94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200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200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nodeType="withEffect">
                                  <p:stCondLst>
                                    <p:cond delay="4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400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p:stCondLst>
                                    <p:cond delay="400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nodeType="withEffect">
                                  <p:stCondLst>
                                    <p:cond delay="60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600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nodeType="withEffect">
                                  <p:stCondLst>
                                    <p:cond delay="600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grpId="0" nodeType="withEffect">
                                  <p:stCondLst>
                                    <p:cond delay="800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80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nodeType="withEffect">
                                  <p:stCondLst>
                                    <p:cond delay="800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0" grpId="0"/>
      <p:bldP spid="54" grpId="0"/>
      <p:bldP spid="4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A54C84-1658-FA39-5B55-BB8246F2A0AC}"/>
              </a:ext>
            </a:extLst>
          </p:cNvPr>
          <p:cNvSpPr>
            <a:spLocks noGrp="1"/>
          </p:cNvSpPr>
          <p:nvPr>
            <p:ph type="sldNum" sz="quarter" idx="12"/>
          </p:nvPr>
        </p:nvSpPr>
        <p:spPr/>
        <p:txBody>
          <a:bodyPr/>
          <a:lstStyle/>
          <a:p>
            <a:fld id="{A65A5C87-DF58-40C8-B092-1DE63DB4547E}" type="slidenum">
              <a:rPr lang="en-US" smtClean="0"/>
              <a:t>40</a:t>
            </a:fld>
            <a:endParaRPr lang="en-US" dirty="0"/>
          </a:p>
        </p:txBody>
      </p:sp>
      <p:pic>
        <p:nvPicPr>
          <p:cNvPr id="4" name="Picture 2" descr="Thank you PNG">
            <a:extLst>
              <a:ext uri="{FF2B5EF4-FFF2-40B4-BE49-F238E27FC236}">
                <a16:creationId xmlns:a16="http://schemas.microsoft.com/office/drawing/2014/main" id="{78A2C255-95B1-9785-AD41-674C7974984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9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12242" y="1327269"/>
            <a:ext cx="6282234" cy="2512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125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5C4B9CA-2506-7F60-E84D-C6DB367DCDB5}"/>
              </a:ext>
            </a:extLst>
          </p:cNvPr>
          <p:cNvSpPr/>
          <p:nvPr/>
        </p:nvSpPr>
        <p:spPr>
          <a:xfrm>
            <a:off x="1955800" y="3192767"/>
            <a:ext cx="292100" cy="2921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8FD4942-38A8-6830-2A8F-828543C5DD9E}"/>
              </a:ext>
            </a:extLst>
          </p:cNvPr>
          <p:cNvSpPr/>
          <p:nvPr/>
        </p:nvSpPr>
        <p:spPr>
          <a:xfrm>
            <a:off x="846841" y="3135625"/>
            <a:ext cx="2443918" cy="13849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2" name="Rectangle 11">
            <a:extLst>
              <a:ext uri="{FF2B5EF4-FFF2-40B4-BE49-F238E27FC236}">
                <a16:creationId xmlns:a16="http://schemas.microsoft.com/office/drawing/2014/main" id="{6B9964DC-908D-109E-A47D-F12E409DB227}"/>
              </a:ext>
            </a:extLst>
          </p:cNvPr>
          <p:cNvSpPr/>
          <p:nvPr/>
        </p:nvSpPr>
        <p:spPr>
          <a:xfrm>
            <a:off x="579498" y="2157014"/>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3" name="Rectangle 12">
            <a:extLst>
              <a:ext uri="{FF2B5EF4-FFF2-40B4-BE49-F238E27FC236}">
                <a16:creationId xmlns:a16="http://schemas.microsoft.com/office/drawing/2014/main" id="{6C323CDE-9B9A-13A8-5830-1299EDCB12FD}"/>
              </a:ext>
            </a:extLst>
          </p:cNvPr>
          <p:cNvSpPr/>
          <p:nvPr/>
        </p:nvSpPr>
        <p:spPr>
          <a:xfrm>
            <a:off x="1397600" y="3261816"/>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6" name="Rectangle 15">
            <a:extLst>
              <a:ext uri="{FF2B5EF4-FFF2-40B4-BE49-F238E27FC236}">
                <a16:creationId xmlns:a16="http://schemas.microsoft.com/office/drawing/2014/main" id="{6AFE1BFD-0090-DB03-FD7D-9969F16382CD}"/>
              </a:ext>
            </a:extLst>
          </p:cNvPr>
          <p:cNvSpPr/>
          <p:nvPr/>
        </p:nvSpPr>
        <p:spPr>
          <a:xfrm>
            <a:off x="1536231" y="3889503"/>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sp>
        <p:nvSpPr>
          <p:cNvPr id="20" name="Rectangle 19">
            <a:extLst>
              <a:ext uri="{FF2B5EF4-FFF2-40B4-BE49-F238E27FC236}">
                <a16:creationId xmlns:a16="http://schemas.microsoft.com/office/drawing/2014/main" id="{8C93DEC7-AEA2-36C9-3E0C-E5E484E7C45A}"/>
              </a:ext>
            </a:extLst>
          </p:cNvPr>
          <p:cNvSpPr/>
          <p:nvPr/>
        </p:nvSpPr>
        <p:spPr>
          <a:xfrm>
            <a:off x="2733376" y="2157014"/>
            <a:ext cx="1077633" cy="566307"/>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MAC (Target)</a:t>
            </a:r>
          </a:p>
        </p:txBody>
      </p:sp>
      <p:cxnSp>
        <p:nvCxnSpPr>
          <p:cNvPr id="21" name="Straight Arrow Connector 20">
            <a:extLst>
              <a:ext uri="{FF2B5EF4-FFF2-40B4-BE49-F238E27FC236}">
                <a16:creationId xmlns:a16="http://schemas.microsoft.com/office/drawing/2014/main" id="{1CDF400E-AF84-59F0-406C-FE0A45D02239}"/>
              </a:ext>
            </a:extLst>
          </p:cNvPr>
          <p:cNvCxnSpPr>
            <a:cxnSpLocks/>
          </p:cNvCxnSpPr>
          <p:nvPr/>
        </p:nvCxnSpPr>
        <p:spPr>
          <a:xfrm>
            <a:off x="1221441" y="2811073"/>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F30C038-E9E5-887B-02D4-7223F59BFFB8}"/>
              </a:ext>
            </a:extLst>
          </p:cNvPr>
          <p:cNvCxnSpPr>
            <a:cxnSpLocks/>
          </p:cNvCxnSpPr>
          <p:nvPr/>
        </p:nvCxnSpPr>
        <p:spPr>
          <a:xfrm flipH="1">
            <a:off x="2613864" y="2818919"/>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67F3EEB0-2506-E7CE-340B-C05BBBB5072C}"/>
              </a:ext>
            </a:extLst>
          </p:cNvPr>
          <p:cNvPicPr>
            <a:picLocks noChangeAspect="1"/>
          </p:cNvPicPr>
          <p:nvPr/>
        </p:nvPicPr>
        <p:blipFill>
          <a:blip r:embed="rId2"/>
          <a:stretch>
            <a:fillRect/>
          </a:stretch>
        </p:blipFill>
        <p:spPr>
          <a:xfrm>
            <a:off x="4196758" y="4578350"/>
            <a:ext cx="5093292" cy="1747955"/>
          </a:xfrm>
          <a:prstGeom prst="rect">
            <a:avLst/>
          </a:prstGeom>
        </p:spPr>
      </p:pic>
      <p:sp>
        <p:nvSpPr>
          <p:cNvPr id="19" name="Title 1">
            <a:extLst>
              <a:ext uri="{FF2B5EF4-FFF2-40B4-BE49-F238E27FC236}">
                <a16:creationId xmlns:a16="http://schemas.microsoft.com/office/drawing/2014/main" id="{27770962-342E-7885-F3C9-9CCDD5B52508}"/>
              </a:ext>
            </a:extLst>
          </p:cNvPr>
          <p:cNvSpPr txBox="1">
            <a:spLocks/>
          </p:cNvSpPr>
          <p:nvPr/>
        </p:nvSpPr>
        <p:spPr>
          <a:xfrm>
            <a:off x="1132114" y="548640"/>
            <a:ext cx="10151582"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endParaRPr lang="en-US" sz="3200" dirty="0"/>
          </a:p>
        </p:txBody>
      </p:sp>
      <p:sp>
        <p:nvSpPr>
          <p:cNvPr id="14" name="Title 13">
            <a:extLst>
              <a:ext uri="{FF2B5EF4-FFF2-40B4-BE49-F238E27FC236}">
                <a16:creationId xmlns:a16="http://schemas.microsoft.com/office/drawing/2014/main" id="{B5CCCC1D-DF62-87E6-A636-4195628340AA}"/>
              </a:ext>
            </a:extLst>
          </p:cNvPr>
          <p:cNvSpPr>
            <a:spLocks noGrp="1"/>
          </p:cNvSpPr>
          <p:nvPr>
            <p:ph type="title"/>
          </p:nvPr>
        </p:nvSpPr>
        <p:spPr/>
        <p:txBody>
          <a:bodyPr/>
          <a:lstStyle/>
          <a:p>
            <a:r>
              <a:rPr lang="en-GB" sz="3200" dirty="0"/>
              <a:t>Workflow of Decomposition-Based Approach [1]</a:t>
            </a:r>
            <a:endParaRPr lang="en-US" dirty="0"/>
          </a:p>
        </p:txBody>
      </p:sp>
      <p:grpSp>
        <p:nvGrpSpPr>
          <p:cNvPr id="17" name="Group 16">
            <a:extLst>
              <a:ext uri="{FF2B5EF4-FFF2-40B4-BE49-F238E27FC236}">
                <a16:creationId xmlns:a16="http://schemas.microsoft.com/office/drawing/2014/main" id="{0E0F939F-86D1-FB07-D461-37167001C4CE}"/>
              </a:ext>
            </a:extLst>
          </p:cNvPr>
          <p:cNvGrpSpPr/>
          <p:nvPr/>
        </p:nvGrpSpPr>
        <p:grpSpPr>
          <a:xfrm>
            <a:off x="4016076" y="2165350"/>
            <a:ext cx="6096000" cy="2413000"/>
            <a:chOff x="4016076" y="2292350"/>
            <a:chExt cx="6096000" cy="2413000"/>
          </a:xfrm>
        </p:grpSpPr>
        <p:sp>
          <p:nvSpPr>
            <p:cNvPr id="18" name="Rectangle 17">
              <a:extLst>
                <a:ext uri="{FF2B5EF4-FFF2-40B4-BE49-F238E27FC236}">
                  <a16:creationId xmlns:a16="http://schemas.microsoft.com/office/drawing/2014/main" id="{017E343E-E6DE-BE8C-5770-EEBEECD33116}"/>
                </a:ext>
              </a:extLst>
            </p:cNvPr>
            <p:cNvSpPr/>
            <p:nvPr/>
          </p:nvSpPr>
          <p:spPr>
            <a:xfrm>
              <a:off x="4016076" y="2292350"/>
              <a:ext cx="6096000" cy="2413000"/>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600" dirty="0">
                <a:solidFill>
                  <a:schemeClr val="tx1"/>
                </a:solidFill>
              </a:endParaRPr>
            </a:p>
          </p:txBody>
        </p:sp>
        <p:sp>
          <p:nvSpPr>
            <p:cNvPr id="23" name="Rectangle: Rounded Corners 22">
              <a:extLst>
                <a:ext uri="{FF2B5EF4-FFF2-40B4-BE49-F238E27FC236}">
                  <a16:creationId xmlns:a16="http://schemas.microsoft.com/office/drawing/2014/main" id="{8EAD1B17-3B87-3A34-0723-710B9AB0FA17}"/>
                </a:ext>
              </a:extLst>
            </p:cNvPr>
            <p:cNvSpPr/>
            <p:nvPr/>
          </p:nvSpPr>
          <p:spPr>
            <a:xfrm>
              <a:off x="4368800" y="2520700"/>
              <a:ext cx="5473700" cy="964167"/>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t>Anatomy-Dependent Correction Maps (ADCM)</a:t>
              </a:r>
              <a:endParaRPr lang="en-US" b="1" dirty="0"/>
            </a:p>
          </p:txBody>
        </p:sp>
        <p:sp>
          <p:nvSpPr>
            <p:cNvPr id="25" name="Rectangle: Rounded Corners 24">
              <a:extLst>
                <a:ext uri="{FF2B5EF4-FFF2-40B4-BE49-F238E27FC236}">
                  <a16:creationId xmlns:a16="http://schemas.microsoft.com/office/drawing/2014/main" id="{FE9F5A29-B361-809F-375E-B9E4580EB9BF}"/>
                </a:ext>
              </a:extLst>
            </p:cNvPr>
            <p:cNvSpPr/>
            <p:nvPr/>
          </p:nvSpPr>
          <p:spPr>
            <a:xfrm>
              <a:off x="4368800" y="3560539"/>
              <a:ext cx="5473700" cy="964167"/>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89FE1EA-312B-C3BE-4834-2F1E7392489A}"/>
                </a:ext>
              </a:extLst>
            </p:cNvPr>
            <p:cNvSpPr txBox="1"/>
            <p:nvPr/>
          </p:nvSpPr>
          <p:spPr>
            <a:xfrm>
              <a:off x="4455403" y="2497982"/>
              <a:ext cx="5342647" cy="668837"/>
            </a:xfrm>
            <a:prstGeom prst="rect">
              <a:avLst/>
            </a:prstGeom>
            <a:noFill/>
          </p:spPr>
          <p:txBody>
            <a:bodyPr wrap="square">
              <a:spAutoFit/>
            </a:bodyPr>
            <a:lstStyle/>
            <a:p>
              <a:pPr>
                <a:lnSpc>
                  <a:spcPct val="250000"/>
                </a:lnSpc>
              </a:pPr>
              <a:endParaRPr lang="en-US" b="1" dirty="0"/>
            </a:p>
          </p:txBody>
        </p:sp>
        <p:sp>
          <p:nvSpPr>
            <p:cNvPr id="27" name="TextBox 26">
              <a:extLst>
                <a:ext uri="{FF2B5EF4-FFF2-40B4-BE49-F238E27FC236}">
                  <a16:creationId xmlns:a16="http://schemas.microsoft.com/office/drawing/2014/main" id="{786D4FC9-ACB6-0331-404C-091BE14D7248}"/>
                </a:ext>
              </a:extLst>
            </p:cNvPr>
            <p:cNvSpPr txBox="1"/>
            <p:nvPr/>
          </p:nvSpPr>
          <p:spPr>
            <a:xfrm>
              <a:off x="4470400" y="3540917"/>
              <a:ext cx="5086350" cy="668837"/>
            </a:xfrm>
            <a:prstGeom prst="rect">
              <a:avLst/>
            </a:prstGeom>
            <a:noFill/>
          </p:spPr>
          <p:txBody>
            <a:bodyPr wrap="square">
              <a:spAutoFit/>
            </a:bodyPr>
            <a:lstStyle/>
            <a:p>
              <a:pPr>
                <a:lnSpc>
                  <a:spcPct val="250000"/>
                </a:lnSpc>
              </a:pPr>
              <a:r>
                <a:rPr lang="en-GB" b="1" dirty="0"/>
                <a:t>A</a:t>
              </a:r>
              <a:r>
                <a:rPr lang="en-NL" b="1" dirty="0" err="1"/>
                <a:t>natomy</a:t>
              </a:r>
              <a:r>
                <a:rPr lang="en-NL" b="1" dirty="0"/>
                <a:t>-independent textures</a:t>
              </a:r>
              <a:endParaRPr lang="en-US" b="1" dirty="0"/>
            </a:p>
          </p:txBody>
        </p:sp>
      </p:grpSp>
      <p:sp>
        <p:nvSpPr>
          <p:cNvPr id="28" name="TextBox 27">
            <a:extLst>
              <a:ext uri="{FF2B5EF4-FFF2-40B4-BE49-F238E27FC236}">
                <a16:creationId xmlns:a16="http://schemas.microsoft.com/office/drawing/2014/main" id="{874E5F83-54B0-EEB9-80EB-8C0E78769DDA}"/>
              </a:ext>
            </a:extLst>
          </p:cNvPr>
          <p:cNvSpPr txBox="1"/>
          <p:nvPr/>
        </p:nvSpPr>
        <p:spPr>
          <a:xfrm>
            <a:off x="568444" y="6405634"/>
            <a:ext cx="1999764" cy="253916"/>
          </a:xfrm>
          <a:prstGeom prst="rect">
            <a:avLst/>
          </a:prstGeom>
          <a:noFill/>
        </p:spPr>
        <p:txBody>
          <a:bodyPr wrap="square">
            <a:spAutoFit/>
          </a:bodyPr>
          <a:lstStyle/>
          <a:p>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[2] Guo, Nat </a:t>
            </a:r>
            <a:r>
              <a:rPr lang="en-GB" sz="105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Commun</a:t>
            </a:r>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2022 </a:t>
            </a:r>
            <a:endParaRPr 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168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6.25E-7 2.96296E-6 L 6.25E-7 -0.07223 " pathEditMode="relative" rAng="0" ptsTypes="AA">
                                      <p:cBhvr>
                                        <p:cTn id="6" dur="500" accel="50000" decel="50000" autoRev="1" fill="hold">
                                          <p:stCondLst>
                                            <p:cond delay="0"/>
                                          </p:stCondLst>
                                        </p:cTn>
                                        <p:tgtEl>
                                          <p:spTgt spid="20"/>
                                        </p:tgtEl>
                                        <p:attrNameLst>
                                          <p:attrName>ppt_x</p:attrName>
                                          <p:attrName>ppt_y</p:attrName>
                                        </p:attrNameLst>
                                      </p:cBhvr>
                                      <p:rCtr x="0" y="-3611"/>
                                    </p:animMotion>
                                    <p:animRot by="1500000">
                                      <p:cBhvr>
                                        <p:cTn id="7" dur="250" fill="hold">
                                          <p:stCondLst>
                                            <p:cond delay="0"/>
                                          </p:stCondLst>
                                        </p:cTn>
                                        <p:tgtEl>
                                          <p:spTgt spid="20"/>
                                        </p:tgtEl>
                                        <p:attrNameLst>
                                          <p:attrName>r</p:attrName>
                                        </p:attrNameLst>
                                      </p:cBhvr>
                                    </p:animRot>
                                    <p:animRot by="-1500000">
                                      <p:cBhvr>
                                        <p:cTn id="8" dur="250" fill="hold">
                                          <p:stCondLst>
                                            <p:cond delay="250"/>
                                          </p:stCondLst>
                                        </p:cTn>
                                        <p:tgtEl>
                                          <p:spTgt spid="20"/>
                                        </p:tgtEl>
                                        <p:attrNameLst>
                                          <p:attrName>r</p:attrName>
                                        </p:attrNameLst>
                                      </p:cBhvr>
                                    </p:animRot>
                                    <p:animRot by="-1500000">
                                      <p:cBhvr>
                                        <p:cTn id="9" dur="250" fill="hold">
                                          <p:stCondLst>
                                            <p:cond delay="500"/>
                                          </p:stCondLst>
                                        </p:cTn>
                                        <p:tgtEl>
                                          <p:spTgt spid="20"/>
                                        </p:tgtEl>
                                        <p:attrNameLst>
                                          <p:attrName>r</p:attrName>
                                        </p:attrNameLst>
                                      </p:cBhvr>
                                    </p:animRot>
                                    <p:animRot by="1500000">
                                      <p:cBhvr>
                                        <p:cTn id="10" dur="250" fill="hold">
                                          <p:stCondLst>
                                            <p:cond delay="750"/>
                                          </p:stCondLst>
                                        </p:cTn>
                                        <p:tgtEl>
                                          <p:spTgt spid="20"/>
                                        </p:tgtEl>
                                        <p:attrNameLst>
                                          <p:attrName>r</p:attrName>
                                        </p:attrNameLst>
                                      </p:cBhvr>
                                    </p:animRo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2000"/>
                                        <p:tgtEl>
                                          <p:spTgt spid="17"/>
                                        </p:tgtEl>
                                      </p:cBhvr>
                                    </p:animEffect>
                                    <p:set>
                                      <p:cBhvr>
                                        <p:cTn id="14" dur="1" fill="hold">
                                          <p:stCondLst>
                                            <p:cond delay="1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2C07F9-481A-4DB4-E973-418D6C9EEFB7}"/>
              </a:ext>
            </a:extLst>
          </p:cNvPr>
          <p:cNvSpPr txBox="1"/>
          <p:nvPr/>
        </p:nvSpPr>
        <p:spPr>
          <a:xfrm>
            <a:off x="568444" y="6405634"/>
            <a:ext cx="1999764" cy="253916"/>
          </a:xfrm>
          <a:prstGeom prst="rect">
            <a:avLst/>
          </a:prstGeom>
          <a:noFill/>
        </p:spPr>
        <p:txBody>
          <a:bodyPr wrap="square">
            <a:spAutoFit/>
          </a:bodyPr>
          <a:lstStyle/>
          <a:p>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[2] Guo, Nat </a:t>
            </a:r>
            <a:r>
              <a:rPr lang="en-GB" sz="105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Commun</a:t>
            </a:r>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2022 </a:t>
            </a:r>
            <a:endParaRPr lang="en-US" sz="1050" dirty="0">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65C4B9CA-2506-7F60-E84D-C6DB367DCDB5}"/>
              </a:ext>
            </a:extLst>
          </p:cNvPr>
          <p:cNvSpPr/>
          <p:nvPr/>
        </p:nvSpPr>
        <p:spPr>
          <a:xfrm>
            <a:off x="1955800" y="3192767"/>
            <a:ext cx="292100" cy="2921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8FD4942-38A8-6830-2A8F-828543C5DD9E}"/>
              </a:ext>
            </a:extLst>
          </p:cNvPr>
          <p:cNvSpPr/>
          <p:nvPr/>
        </p:nvSpPr>
        <p:spPr>
          <a:xfrm>
            <a:off x="846841" y="3135625"/>
            <a:ext cx="2443918" cy="13849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2" name="Rectangle 11">
            <a:extLst>
              <a:ext uri="{FF2B5EF4-FFF2-40B4-BE49-F238E27FC236}">
                <a16:creationId xmlns:a16="http://schemas.microsoft.com/office/drawing/2014/main" id="{6B9964DC-908D-109E-A47D-F12E409DB227}"/>
              </a:ext>
            </a:extLst>
          </p:cNvPr>
          <p:cNvSpPr/>
          <p:nvPr/>
        </p:nvSpPr>
        <p:spPr>
          <a:xfrm>
            <a:off x="579498" y="2157014"/>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5" name="Rectangle: Rounded Corners 14">
            <a:extLst>
              <a:ext uri="{FF2B5EF4-FFF2-40B4-BE49-F238E27FC236}">
                <a16:creationId xmlns:a16="http://schemas.microsoft.com/office/drawing/2014/main" id="{8FC6FFDA-1416-0835-71C6-64795393362E}"/>
              </a:ext>
            </a:extLst>
          </p:cNvPr>
          <p:cNvSpPr/>
          <p:nvPr/>
        </p:nvSpPr>
        <p:spPr>
          <a:xfrm>
            <a:off x="2707940" y="2105921"/>
            <a:ext cx="1128504" cy="687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ADCM</a:t>
            </a:r>
            <a:endParaRPr lang="en-US" b="1" dirty="0">
              <a:solidFill>
                <a:schemeClr val="bg1"/>
              </a:solidFill>
            </a:endParaRPr>
          </a:p>
        </p:txBody>
      </p:sp>
      <p:sp>
        <p:nvSpPr>
          <p:cNvPr id="13" name="Rectangle 12">
            <a:extLst>
              <a:ext uri="{FF2B5EF4-FFF2-40B4-BE49-F238E27FC236}">
                <a16:creationId xmlns:a16="http://schemas.microsoft.com/office/drawing/2014/main" id="{6C323CDE-9B9A-13A8-5830-1299EDCB12FD}"/>
              </a:ext>
            </a:extLst>
          </p:cNvPr>
          <p:cNvSpPr/>
          <p:nvPr/>
        </p:nvSpPr>
        <p:spPr>
          <a:xfrm>
            <a:off x="1397600" y="3261816"/>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6" name="Rectangle 15">
            <a:extLst>
              <a:ext uri="{FF2B5EF4-FFF2-40B4-BE49-F238E27FC236}">
                <a16:creationId xmlns:a16="http://schemas.microsoft.com/office/drawing/2014/main" id="{6AFE1BFD-0090-DB03-FD7D-9969F16382CD}"/>
              </a:ext>
            </a:extLst>
          </p:cNvPr>
          <p:cNvSpPr/>
          <p:nvPr/>
        </p:nvSpPr>
        <p:spPr>
          <a:xfrm>
            <a:off x="1536231" y="3889503"/>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cxnSp>
        <p:nvCxnSpPr>
          <p:cNvPr id="21" name="Straight Arrow Connector 20">
            <a:extLst>
              <a:ext uri="{FF2B5EF4-FFF2-40B4-BE49-F238E27FC236}">
                <a16:creationId xmlns:a16="http://schemas.microsoft.com/office/drawing/2014/main" id="{1CDF400E-AF84-59F0-406C-FE0A45D02239}"/>
              </a:ext>
            </a:extLst>
          </p:cNvPr>
          <p:cNvCxnSpPr>
            <a:cxnSpLocks/>
          </p:cNvCxnSpPr>
          <p:nvPr/>
        </p:nvCxnSpPr>
        <p:spPr>
          <a:xfrm>
            <a:off x="1221441" y="2811073"/>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F30C038-E9E5-887B-02D4-7223F59BFFB8}"/>
              </a:ext>
            </a:extLst>
          </p:cNvPr>
          <p:cNvCxnSpPr>
            <a:cxnSpLocks/>
          </p:cNvCxnSpPr>
          <p:nvPr/>
        </p:nvCxnSpPr>
        <p:spPr>
          <a:xfrm flipH="1">
            <a:off x="2613864" y="2818919"/>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67F3EEB0-2506-E7CE-340B-C05BBBB5072C}"/>
              </a:ext>
            </a:extLst>
          </p:cNvPr>
          <p:cNvPicPr>
            <a:picLocks noChangeAspect="1"/>
          </p:cNvPicPr>
          <p:nvPr/>
        </p:nvPicPr>
        <p:blipFill>
          <a:blip r:embed="rId2"/>
          <a:stretch>
            <a:fillRect/>
          </a:stretch>
        </p:blipFill>
        <p:spPr>
          <a:xfrm>
            <a:off x="4517430" y="4597972"/>
            <a:ext cx="5093292" cy="1747955"/>
          </a:xfrm>
          <a:prstGeom prst="rect">
            <a:avLst/>
          </a:prstGeom>
        </p:spPr>
      </p:pic>
      <p:grpSp>
        <p:nvGrpSpPr>
          <p:cNvPr id="11" name="Group 10">
            <a:extLst>
              <a:ext uri="{FF2B5EF4-FFF2-40B4-BE49-F238E27FC236}">
                <a16:creationId xmlns:a16="http://schemas.microsoft.com/office/drawing/2014/main" id="{3D963052-4903-D603-97AA-7441E63E4AEE}"/>
              </a:ext>
            </a:extLst>
          </p:cNvPr>
          <p:cNvGrpSpPr/>
          <p:nvPr/>
        </p:nvGrpSpPr>
        <p:grpSpPr>
          <a:xfrm>
            <a:off x="4016076" y="2165350"/>
            <a:ext cx="6096000" cy="2413000"/>
            <a:chOff x="4016076" y="2292350"/>
            <a:chExt cx="6096000" cy="2413000"/>
          </a:xfrm>
        </p:grpSpPr>
        <p:sp>
          <p:nvSpPr>
            <p:cNvPr id="3" name="Rectangle 2">
              <a:extLst>
                <a:ext uri="{FF2B5EF4-FFF2-40B4-BE49-F238E27FC236}">
                  <a16:creationId xmlns:a16="http://schemas.microsoft.com/office/drawing/2014/main" id="{FBE22E7D-DBEF-39F7-2CDD-B8387F9D3B05}"/>
                </a:ext>
              </a:extLst>
            </p:cNvPr>
            <p:cNvSpPr/>
            <p:nvPr/>
          </p:nvSpPr>
          <p:spPr>
            <a:xfrm>
              <a:off x="4016076" y="2292350"/>
              <a:ext cx="6096000" cy="2413000"/>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600" dirty="0">
                <a:solidFill>
                  <a:schemeClr val="tx1"/>
                </a:solidFill>
              </a:endParaRPr>
            </a:p>
          </p:txBody>
        </p:sp>
        <p:sp>
          <p:nvSpPr>
            <p:cNvPr id="6" name="Rectangle: Rounded Corners 5">
              <a:extLst>
                <a:ext uri="{FF2B5EF4-FFF2-40B4-BE49-F238E27FC236}">
                  <a16:creationId xmlns:a16="http://schemas.microsoft.com/office/drawing/2014/main" id="{7445579F-DD82-9FB5-586B-938D35C7D25A}"/>
                </a:ext>
              </a:extLst>
            </p:cNvPr>
            <p:cNvSpPr/>
            <p:nvPr/>
          </p:nvSpPr>
          <p:spPr>
            <a:xfrm>
              <a:off x="4368800" y="2520700"/>
              <a:ext cx="5473700" cy="964167"/>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t>Anatomy-Dependent Correction Maps (ADCM)</a:t>
              </a:r>
              <a:endParaRPr lang="en-US" b="1" dirty="0"/>
            </a:p>
          </p:txBody>
        </p:sp>
        <p:sp>
          <p:nvSpPr>
            <p:cNvPr id="8" name="Rectangle: Rounded Corners 7">
              <a:extLst>
                <a:ext uri="{FF2B5EF4-FFF2-40B4-BE49-F238E27FC236}">
                  <a16:creationId xmlns:a16="http://schemas.microsoft.com/office/drawing/2014/main" id="{84F4E1B4-4A5A-3F9B-4ED2-9D6A4949FDFB}"/>
                </a:ext>
              </a:extLst>
            </p:cNvPr>
            <p:cNvSpPr/>
            <p:nvPr/>
          </p:nvSpPr>
          <p:spPr>
            <a:xfrm>
              <a:off x="4368800" y="3560539"/>
              <a:ext cx="5473700" cy="964167"/>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D1228D4-310F-A4D5-E9EF-6DD58216463B}"/>
                </a:ext>
              </a:extLst>
            </p:cNvPr>
            <p:cNvSpPr txBox="1"/>
            <p:nvPr/>
          </p:nvSpPr>
          <p:spPr>
            <a:xfrm>
              <a:off x="4455403" y="2497982"/>
              <a:ext cx="5342647" cy="668837"/>
            </a:xfrm>
            <a:prstGeom prst="rect">
              <a:avLst/>
            </a:prstGeom>
            <a:noFill/>
          </p:spPr>
          <p:txBody>
            <a:bodyPr wrap="square">
              <a:spAutoFit/>
            </a:bodyPr>
            <a:lstStyle/>
            <a:p>
              <a:pPr>
                <a:lnSpc>
                  <a:spcPct val="250000"/>
                </a:lnSpc>
              </a:pPr>
              <a:endParaRPr lang="en-US" b="1" dirty="0"/>
            </a:p>
          </p:txBody>
        </p:sp>
        <p:sp>
          <p:nvSpPr>
            <p:cNvPr id="10" name="TextBox 9">
              <a:extLst>
                <a:ext uri="{FF2B5EF4-FFF2-40B4-BE49-F238E27FC236}">
                  <a16:creationId xmlns:a16="http://schemas.microsoft.com/office/drawing/2014/main" id="{BCA0EE4E-6560-9427-D73A-7C58AA02FF5A}"/>
                </a:ext>
              </a:extLst>
            </p:cNvPr>
            <p:cNvSpPr txBox="1"/>
            <p:nvPr/>
          </p:nvSpPr>
          <p:spPr>
            <a:xfrm>
              <a:off x="4470400" y="3540917"/>
              <a:ext cx="5086350" cy="668837"/>
            </a:xfrm>
            <a:prstGeom prst="rect">
              <a:avLst/>
            </a:prstGeom>
            <a:noFill/>
          </p:spPr>
          <p:txBody>
            <a:bodyPr wrap="square">
              <a:spAutoFit/>
            </a:bodyPr>
            <a:lstStyle/>
            <a:p>
              <a:pPr>
                <a:lnSpc>
                  <a:spcPct val="250000"/>
                </a:lnSpc>
              </a:pPr>
              <a:r>
                <a:rPr lang="en-GB" b="1" dirty="0"/>
                <a:t>A</a:t>
              </a:r>
              <a:r>
                <a:rPr lang="en-NL" b="1" dirty="0" err="1"/>
                <a:t>natomy</a:t>
              </a:r>
              <a:r>
                <a:rPr lang="en-NL" b="1" dirty="0"/>
                <a:t>-independent textures</a:t>
              </a:r>
              <a:endParaRPr lang="en-US" b="1" dirty="0"/>
            </a:p>
          </p:txBody>
        </p:sp>
      </p:grpSp>
      <p:sp>
        <p:nvSpPr>
          <p:cNvPr id="2" name="Title 1">
            <a:extLst>
              <a:ext uri="{FF2B5EF4-FFF2-40B4-BE49-F238E27FC236}">
                <a16:creationId xmlns:a16="http://schemas.microsoft.com/office/drawing/2014/main" id="{5D334133-66A9-AB8C-3A40-DBFC956A9DF0}"/>
              </a:ext>
            </a:extLst>
          </p:cNvPr>
          <p:cNvSpPr>
            <a:spLocks noGrp="1"/>
          </p:cNvSpPr>
          <p:nvPr>
            <p:ph type="title"/>
          </p:nvPr>
        </p:nvSpPr>
        <p:spPr/>
        <p:txBody>
          <a:bodyPr/>
          <a:lstStyle/>
          <a:p>
            <a:r>
              <a:rPr lang="en-GB" sz="3200" dirty="0"/>
              <a:t>Workflow of Decomposition-Based Approach [1]</a:t>
            </a:r>
            <a:endParaRPr lang="en-US" dirty="0"/>
          </a:p>
        </p:txBody>
      </p:sp>
    </p:spTree>
    <p:extLst>
      <p:ext uri="{BB962C8B-B14F-4D97-AF65-F5344CB8AC3E}">
        <p14:creationId xmlns:p14="http://schemas.microsoft.com/office/powerpoint/2010/main" val="110247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2000"/>
                                        <p:tgtEl>
                                          <p:spTgt spid="11"/>
                                        </p:tgtEl>
                                      </p:cBhvr>
                                    </p:animEffect>
                                    <p:set>
                                      <p:cBhvr>
                                        <p:cTn id="7" dur="1" fill="hold">
                                          <p:stCondLst>
                                            <p:cond delay="1999"/>
                                          </p:stCondLst>
                                        </p:cTn>
                                        <p:tgtEl>
                                          <p:spTgt spid="1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5C4B9CA-2506-7F60-E84D-C6DB367DCDB5}"/>
              </a:ext>
            </a:extLst>
          </p:cNvPr>
          <p:cNvSpPr/>
          <p:nvPr/>
        </p:nvSpPr>
        <p:spPr>
          <a:xfrm>
            <a:off x="1955800" y="3192767"/>
            <a:ext cx="292100" cy="2921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8FD4942-38A8-6830-2A8F-828543C5DD9E}"/>
              </a:ext>
            </a:extLst>
          </p:cNvPr>
          <p:cNvSpPr/>
          <p:nvPr/>
        </p:nvSpPr>
        <p:spPr>
          <a:xfrm>
            <a:off x="579497" y="3156073"/>
            <a:ext cx="3204415" cy="181597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2" name="Rectangle 11">
            <a:extLst>
              <a:ext uri="{FF2B5EF4-FFF2-40B4-BE49-F238E27FC236}">
                <a16:creationId xmlns:a16="http://schemas.microsoft.com/office/drawing/2014/main" id="{6B9964DC-908D-109E-A47D-F12E409DB227}"/>
              </a:ext>
            </a:extLst>
          </p:cNvPr>
          <p:cNvSpPr/>
          <p:nvPr/>
        </p:nvSpPr>
        <p:spPr>
          <a:xfrm>
            <a:off x="579498" y="2157014"/>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5" name="Rectangle: Rounded Corners 14">
            <a:extLst>
              <a:ext uri="{FF2B5EF4-FFF2-40B4-BE49-F238E27FC236}">
                <a16:creationId xmlns:a16="http://schemas.microsoft.com/office/drawing/2014/main" id="{8FC6FFDA-1416-0835-71C6-64795393362E}"/>
              </a:ext>
            </a:extLst>
          </p:cNvPr>
          <p:cNvSpPr/>
          <p:nvPr/>
        </p:nvSpPr>
        <p:spPr>
          <a:xfrm>
            <a:off x="2707940" y="2105921"/>
            <a:ext cx="1128504" cy="687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ADCM</a:t>
            </a:r>
            <a:endParaRPr lang="en-US" b="1" dirty="0">
              <a:solidFill>
                <a:schemeClr val="bg1"/>
              </a:solidFill>
            </a:endParaRPr>
          </a:p>
        </p:txBody>
      </p:sp>
      <p:sp>
        <p:nvSpPr>
          <p:cNvPr id="13" name="Rectangle 12">
            <a:extLst>
              <a:ext uri="{FF2B5EF4-FFF2-40B4-BE49-F238E27FC236}">
                <a16:creationId xmlns:a16="http://schemas.microsoft.com/office/drawing/2014/main" id="{6C323CDE-9B9A-13A8-5830-1299EDCB12FD}"/>
              </a:ext>
            </a:extLst>
          </p:cNvPr>
          <p:cNvSpPr/>
          <p:nvPr/>
        </p:nvSpPr>
        <p:spPr>
          <a:xfrm>
            <a:off x="1397600" y="3261816"/>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6" name="Rectangle 15">
            <a:extLst>
              <a:ext uri="{FF2B5EF4-FFF2-40B4-BE49-F238E27FC236}">
                <a16:creationId xmlns:a16="http://schemas.microsoft.com/office/drawing/2014/main" id="{6AFE1BFD-0090-DB03-FD7D-9969F16382CD}"/>
              </a:ext>
            </a:extLst>
          </p:cNvPr>
          <p:cNvSpPr/>
          <p:nvPr/>
        </p:nvSpPr>
        <p:spPr>
          <a:xfrm>
            <a:off x="1536231" y="3889503"/>
            <a:ext cx="1197145" cy="438103"/>
          </a:xfrm>
          <a:prstGeom prst="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ADCM</a:t>
            </a:r>
            <a:endParaRPr lang="en-NL" sz="1600" dirty="0">
              <a:solidFill>
                <a:schemeClr val="tx1"/>
              </a:solidFill>
            </a:endParaRPr>
          </a:p>
        </p:txBody>
      </p:sp>
      <p:cxnSp>
        <p:nvCxnSpPr>
          <p:cNvPr id="21" name="Straight Arrow Connector 20">
            <a:extLst>
              <a:ext uri="{FF2B5EF4-FFF2-40B4-BE49-F238E27FC236}">
                <a16:creationId xmlns:a16="http://schemas.microsoft.com/office/drawing/2014/main" id="{1CDF400E-AF84-59F0-406C-FE0A45D02239}"/>
              </a:ext>
            </a:extLst>
          </p:cNvPr>
          <p:cNvCxnSpPr>
            <a:cxnSpLocks/>
          </p:cNvCxnSpPr>
          <p:nvPr/>
        </p:nvCxnSpPr>
        <p:spPr>
          <a:xfrm>
            <a:off x="1221441" y="2811073"/>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F30C038-E9E5-887B-02D4-7223F59BFFB8}"/>
              </a:ext>
            </a:extLst>
          </p:cNvPr>
          <p:cNvCxnSpPr>
            <a:cxnSpLocks/>
          </p:cNvCxnSpPr>
          <p:nvPr/>
        </p:nvCxnSpPr>
        <p:spPr>
          <a:xfrm flipH="1">
            <a:off x="2613864" y="2818919"/>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33D0CDF-3327-6AA7-7F40-CEEE64BAE397}"/>
              </a:ext>
            </a:extLst>
          </p:cNvPr>
          <p:cNvSpPr>
            <a:spLocks noGrp="1"/>
          </p:cNvSpPr>
          <p:nvPr>
            <p:ph type="title"/>
          </p:nvPr>
        </p:nvSpPr>
        <p:spPr/>
        <p:txBody>
          <a:bodyPr/>
          <a:lstStyle/>
          <a:p>
            <a:r>
              <a:rPr lang="en-GB" sz="3200" dirty="0"/>
              <a:t>Workflow of Decomposition-Based Approach [1]</a:t>
            </a:r>
            <a:endParaRPr lang="en-US" dirty="0"/>
          </a:p>
        </p:txBody>
      </p:sp>
      <p:pic>
        <p:nvPicPr>
          <p:cNvPr id="9" name="Content Placeholder 10">
            <a:extLst>
              <a:ext uri="{FF2B5EF4-FFF2-40B4-BE49-F238E27FC236}">
                <a16:creationId xmlns:a16="http://schemas.microsoft.com/office/drawing/2014/main" id="{D6CAA2BE-FFE0-93C0-8C39-177A2BEDE75C}"/>
              </a:ext>
            </a:extLst>
          </p:cNvPr>
          <p:cNvPicPr>
            <a:picLocks noGrp="1" noChangeAspect="1"/>
          </p:cNvPicPr>
          <p:nvPr>
            <p:ph idx="1"/>
          </p:nvPr>
        </p:nvPicPr>
        <p:blipFill>
          <a:blip r:embed="rId2"/>
          <a:stretch>
            <a:fillRect/>
          </a:stretch>
        </p:blipFill>
        <p:spPr>
          <a:xfrm>
            <a:off x="4109678" y="3261816"/>
            <a:ext cx="7287642" cy="2010056"/>
          </a:xfrm>
        </p:spPr>
      </p:pic>
      <p:sp>
        <p:nvSpPr>
          <p:cNvPr id="14" name="Rectangle 13">
            <a:extLst>
              <a:ext uri="{FF2B5EF4-FFF2-40B4-BE49-F238E27FC236}">
                <a16:creationId xmlns:a16="http://schemas.microsoft.com/office/drawing/2014/main" id="{6A957B41-5E5B-064C-EDC1-951356D71C02}"/>
              </a:ext>
            </a:extLst>
          </p:cNvPr>
          <p:cNvSpPr/>
          <p:nvPr/>
        </p:nvSpPr>
        <p:spPr>
          <a:xfrm>
            <a:off x="1536230" y="4434134"/>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sp>
        <p:nvSpPr>
          <p:cNvPr id="3" name="TextBox 2">
            <a:extLst>
              <a:ext uri="{FF2B5EF4-FFF2-40B4-BE49-F238E27FC236}">
                <a16:creationId xmlns:a16="http://schemas.microsoft.com/office/drawing/2014/main" id="{D0525B56-A0DB-F97E-8DDE-132D836E1A88}"/>
              </a:ext>
            </a:extLst>
          </p:cNvPr>
          <p:cNvSpPr txBox="1"/>
          <p:nvPr/>
        </p:nvSpPr>
        <p:spPr>
          <a:xfrm>
            <a:off x="568444" y="6405634"/>
            <a:ext cx="1999764" cy="253916"/>
          </a:xfrm>
          <a:prstGeom prst="rect">
            <a:avLst/>
          </a:prstGeom>
          <a:noFill/>
        </p:spPr>
        <p:txBody>
          <a:bodyPr wrap="square">
            <a:spAutoFit/>
          </a:bodyPr>
          <a:lstStyle/>
          <a:p>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[2] Guo, Nat </a:t>
            </a:r>
            <a:r>
              <a:rPr lang="en-GB" sz="105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Commun</a:t>
            </a:r>
            <a:r>
              <a:rPr lang="en-GB" sz="105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2022 </a:t>
            </a:r>
            <a:endParaRPr 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96565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32E757B-4068-450E-1C3D-1070801BC8AA}"/>
              </a:ext>
            </a:extLst>
          </p:cNvPr>
          <p:cNvSpPr>
            <a:spLocks noGrp="1"/>
          </p:cNvSpPr>
          <p:nvPr>
            <p:ph type="body" idx="4294967295"/>
          </p:nvPr>
        </p:nvSpPr>
        <p:spPr>
          <a:xfrm>
            <a:off x="841248" y="5102352"/>
            <a:ext cx="10607040" cy="585216"/>
          </a:xfrm>
        </p:spPr>
        <p:txBody>
          <a:bodyPr>
            <a:normAutofit fontScale="77500" lnSpcReduction="20000"/>
          </a:bodyPr>
          <a:lstStyle/>
          <a:p>
            <a:r>
              <a:rPr lang="en-NL" dirty="0"/>
              <a:t>Integrated multi-Centre model (IMCM): </a:t>
            </a:r>
            <a:r>
              <a:rPr lang="en-GB" dirty="0"/>
              <a:t>the best metric of 0.0527 at epoch 434.</a:t>
            </a:r>
            <a:endParaRPr lang="en-NL" dirty="0"/>
          </a:p>
        </p:txBody>
      </p:sp>
      <p:sp>
        <p:nvSpPr>
          <p:cNvPr id="6" name="Slide Number Placeholder 5">
            <a:extLst>
              <a:ext uri="{FF2B5EF4-FFF2-40B4-BE49-F238E27FC236}">
                <a16:creationId xmlns:a16="http://schemas.microsoft.com/office/drawing/2014/main" id="{97F890CB-E84E-3C82-79DF-A519DF817161}"/>
              </a:ext>
            </a:extLst>
          </p:cNvPr>
          <p:cNvSpPr>
            <a:spLocks noGrp="1"/>
          </p:cNvSpPr>
          <p:nvPr>
            <p:ph type="sldNum" sz="quarter" idx="12"/>
          </p:nvPr>
        </p:nvSpPr>
        <p:spPr/>
        <p:txBody>
          <a:bodyPr/>
          <a:lstStyle/>
          <a:p>
            <a:fld id="{A65A5C87-DF58-40C8-B092-1DE63DB4547E}" type="slidenum">
              <a:rPr lang="en-US" smtClean="0"/>
              <a:t>44</a:t>
            </a:fld>
            <a:endParaRPr lang="en-US" dirty="0"/>
          </a:p>
        </p:txBody>
      </p:sp>
      <p:pic>
        <p:nvPicPr>
          <p:cNvPr id="11" name="Picture 10">
            <a:extLst>
              <a:ext uri="{FF2B5EF4-FFF2-40B4-BE49-F238E27FC236}">
                <a16:creationId xmlns:a16="http://schemas.microsoft.com/office/drawing/2014/main" id="{2E62981C-34EE-2E65-EE00-80DF60101434}"/>
              </a:ext>
            </a:extLst>
          </p:cNvPr>
          <p:cNvPicPr>
            <a:picLocks noChangeAspect="1"/>
          </p:cNvPicPr>
          <p:nvPr/>
        </p:nvPicPr>
        <p:blipFill>
          <a:blip r:embed="rId2"/>
          <a:stretch>
            <a:fillRect/>
          </a:stretch>
        </p:blipFill>
        <p:spPr>
          <a:xfrm>
            <a:off x="1230086" y="622379"/>
            <a:ext cx="9333189" cy="4367198"/>
          </a:xfrm>
          <a:prstGeom prst="rect">
            <a:avLst/>
          </a:prstGeom>
        </p:spPr>
      </p:pic>
      <p:pic>
        <p:nvPicPr>
          <p:cNvPr id="9" name="Picture 8">
            <a:extLst>
              <a:ext uri="{FF2B5EF4-FFF2-40B4-BE49-F238E27FC236}">
                <a16:creationId xmlns:a16="http://schemas.microsoft.com/office/drawing/2014/main" id="{10833206-BAC3-11E8-8463-1D2525058126}"/>
              </a:ext>
            </a:extLst>
          </p:cNvPr>
          <p:cNvPicPr>
            <a:picLocks noChangeAspect="1"/>
          </p:cNvPicPr>
          <p:nvPr/>
        </p:nvPicPr>
        <p:blipFill>
          <a:blip r:embed="rId3"/>
          <a:stretch>
            <a:fillRect/>
          </a:stretch>
        </p:blipFill>
        <p:spPr>
          <a:xfrm>
            <a:off x="1230085" y="613017"/>
            <a:ext cx="9333189" cy="4367198"/>
          </a:xfrm>
          <a:prstGeom prst="rect">
            <a:avLst/>
          </a:prstGeom>
        </p:spPr>
      </p:pic>
      <p:sp>
        <p:nvSpPr>
          <p:cNvPr id="3" name="Rectangle 2">
            <a:extLst>
              <a:ext uri="{FF2B5EF4-FFF2-40B4-BE49-F238E27FC236}">
                <a16:creationId xmlns:a16="http://schemas.microsoft.com/office/drawing/2014/main" id="{96A38CA3-2F02-7FD9-9792-46C586ABE5EC}"/>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68</a:t>
            </a:r>
            <a:r>
              <a:rPr lang="en-US" sz="1800" dirty="0"/>
              <a:t>Ga-PET</a:t>
            </a:r>
            <a:endParaRPr lang="en-US" dirty="0"/>
          </a:p>
        </p:txBody>
      </p:sp>
    </p:spTree>
    <p:extLst>
      <p:ext uri="{BB962C8B-B14F-4D97-AF65-F5344CB8AC3E}">
        <p14:creationId xmlns:p14="http://schemas.microsoft.com/office/powerpoint/2010/main" val="314641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A646AC4-4C70-B31C-6321-8BFE8EC3E73B}"/>
              </a:ext>
            </a:extLst>
          </p:cNvPr>
          <p:cNvSpPr>
            <a:spLocks noGrp="1"/>
          </p:cNvSpPr>
          <p:nvPr>
            <p:ph type="sldNum" sz="quarter" idx="12"/>
          </p:nvPr>
        </p:nvSpPr>
        <p:spPr/>
        <p:txBody>
          <a:bodyPr/>
          <a:lstStyle/>
          <a:p>
            <a:fld id="{A65A5C87-DF58-40C8-B092-1DE63DB4547E}" type="slidenum">
              <a:rPr lang="en-US" smtClean="0"/>
              <a:t>45</a:t>
            </a:fld>
            <a:endParaRPr lang="en-US" dirty="0"/>
          </a:p>
        </p:txBody>
      </p:sp>
      <p:pic>
        <p:nvPicPr>
          <p:cNvPr id="11" name="Picture 10">
            <a:extLst>
              <a:ext uri="{FF2B5EF4-FFF2-40B4-BE49-F238E27FC236}">
                <a16:creationId xmlns:a16="http://schemas.microsoft.com/office/drawing/2014/main" id="{8DC75D25-F7CE-8AD0-2EA7-47C0E2B6BD99}"/>
              </a:ext>
            </a:extLst>
          </p:cNvPr>
          <p:cNvPicPr>
            <a:picLocks noChangeAspect="1"/>
          </p:cNvPicPr>
          <p:nvPr/>
        </p:nvPicPr>
        <p:blipFill>
          <a:blip r:embed="rId2"/>
          <a:stretch>
            <a:fillRect/>
          </a:stretch>
        </p:blipFill>
        <p:spPr>
          <a:xfrm>
            <a:off x="1372284" y="676953"/>
            <a:ext cx="9382806" cy="4390415"/>
          </a:xfrm>
          <a:prstGeom prst="rect">
            <a:avLst/>
          </a:prstGeom>
        </p:spPr>
      </p:pic>
      <p:pic>
        <p:nvPicPr>
          <p:cNvPr id="9" name="Picture 8">
            <a:extLst>
              <a:ext uri="{FF2B5EF4-FFF2-40B4-BE49-F238E27FC236}">
                <a16:creationId xmlns:a16="http://schemas.microsoft.com/office/drawing/2014/main" id="{3FD30AE9-65FC-2909-C19F-0B177E29854C}"/>
              </a:ext>
            </a:extLst>
          </p:cNvPr>
          <p:cNvPicPr>
            <a:picLocks noChangeAspect="1"/>
          </p:cNvPicPr>
          <p:nvPr/>
        </p:nvPicPr>
        <p:blipFill>
          <a:blip r:embed="rId3"/>
          <a:stretch>
            <a:fillRect/>
          </a:stretch>
        </p:blipFill>
        <p:spPr>
          <a:xfrm>
            <a:off x="1372283" y="676952"/>
            <a:ext cx="9382806" cy="4390415"/>
          </a:xfrm>
          <a:prstGeom prst="rect">
            <a:avLst/>
          </a:prstGeom>
        </p:spPr>
      </p:pic>
      <p:sp>
        <p:nvSpPr>
          <p:cNvPr id="12" name="Text Placeholder 9">
            <a:extLst>
              <a:ext uri="{FF2B5EF4-FFF2-40B4-BE49-F238E27FC236}">
                <a16:creationId xmlns:a16="http://schemas.microsoft.com/office/drawing/2014/main" id="{C1163227-2337-B4D9-9979-AD41EF7E9F1F}"/>
              </a:ext>
            </a:extLst>
          </p:cNvPr>
          <p:cNvSpPr>
            <a:spLocks noGrp="1"/>
          </p:cNvSpPr>
          <p:nvPr>
            <p:ph type="body" idx="4294967295"/>
          </p:nvPr>
        </p:nvSpPr>
        <p:spPr>
          <a:xfrm>
            <a:off x="841248" y="5102352"/>
            <a:ext cx="10607040" cy="585216"/>
          </a:xfrm>
        </p:spPr>
        <p:txBody>
          <a:bodyPr/>
          <a:lstStyle/>
          <a:p>
            <a:r>
              <a:rPr lang="en-GB" sz="1800" dirty="0">
                <a:effectLst/>
                <a:latin typeface="Times New Roman" panose="02020603050405020304" pitchFamily="18" charset="0"/>
                <a:ea typeface="Calibri" panose="020F0502020204030204" pitchFamily="34" charset="0"/>
              </a:rPr>
              <a:t>Anatomy-Dependent Correction Model (ADCM): the best metric of 0.1237 was reached at epoch 466.</a:t>
            </a:r>
            <a:endParaRPr lang="en-NL" dirty="0"/>
          </a:p>
        </p:txBody>
      </p:sp>
      <p:sp>
        <p:nvSpPr>
          <p:cNvPr id="4" name="Rectangle 3">
            <a:extLst>
              <a:ext uri="{FF2B5EF4-FFF2-40B4-BE49-F238E27FC236}">
                <a16:creationId xmlns:a16="http://schemas.microsoft.com/office/drawing/2014/main" id="{66FBEB9F-E008-08F1-8A05-AFE277D9966E}"/>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68</a:t>
            </a:r>
            <a:r>
              <a:rPr lang="en-US" sz="1800" dirty="0"/>
              <a:t>Ga-PET</a:t>
            </a:r>
            <a:endParaRPr lang="en-US" dirty="0"/>
          </a:p>
        </p:txBody>
      </p:sp>
    </p:spTree>
    <p:extLst>
      <p:ext uri="{BB962C8B-B14F-4D97-AF65-F5344CB8AC3E}">
        <p14:creationId xmlns:p14="http://schemas.microsoft.com/office/powerpoint/2010/main" val="12182992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0C40447-3A46-C47E-C94A-3A41956ACF29}"/>
              </a:ext>
            </a:extLst>
          </p:cNvPr>
          <p:cNvSpPr>
            <a:spLocks noGrp="1"/>
          </p:cNvSpPr>
          <p:nvPr>
            <p:ph type="body" idx="4294967295"/>
          </p:nvPr>
        </p:nvSpPr>
        <p:spPr>
          <a:xfrm>
            <a:off x="841248" y="5102352"/>
            <a:ext cx="10607040" cy="585216"/>
          </a:xfrm>
        </p:spPr>
        <p:txBody>
          <a:bodyPr/>
          <a:lstStyle/>
          <a:p>
            <a:r>
              <a:rPr lang="en-GB" dirty="0"/>
              <a:t>Motion and Halo</a:t>
            </a:r>
            <a:endParaRPr lang="en-US" dirty="0"/>
          </a:p>
        </p:txBody>
      </p:sp>
      <p:sp>
        <p:nvSpPr>
          <p:cNvPr id="2" name="Slide Number Placeholder 1">
            <a:extLst>
              <a:ext uri="{FF2B5EF4-FFF2-40B4-BE49-F238E27FC236}">
                <a16:creationId xmlns:a16="http://schemas.microsoft.com/office/drawing/2014/main" id="{AAD6B018-D91D-3BA0-00C6-1347934F50E4}"/>
              </a:ext>
            </a:extLst>
          </p:cNvPr>
          <p:cNvSpPr>
            <a:spLocks noGrp="1"/>
          </p:cNvSpPr>
          <p:nvPr>
            <p:ph type="sldNum" sz="quarter" idx="12"/>
          </p:nvPr>
        </p:nvSpPr>
        <p:spPr/>
        <p:txBody>
          <a:bodyPr/>
          <a:lstStyle/>
          <a:p>
            <a:fld id="{A65A5C87-DF58-40C8-B092-1DE63DB4547E}" type="slidenum">
              <a:rPr lang="en-US" smtClean="0"/>
              <a:pPr/>
              <a:t>46</a:t>
            </a:fld>
            <a:endParaRPr lang="en-US" dirty="0"/>
          </a:p>
        </p:txBody>
      </p:sp>
      <p:pic>
        <p:nvPicPr>
          <p:cNvPr id="4" name="Picture 3">
            <a:extLst>
              <a:ext uri="{FF2B5EF4-FFF2-40B4-BE49-F238E27FC236}">
                <a16:creationId xmlns:a16="http://schemas.microsoft.com/office/drawing/2014/main" id="{22511150-81F7-85A6-0EF8-D4B270B5AAD8}"/>
              </a:ext>
            </a:extLst>
          </p:cNvPr>
          <p:cNvPicPr>
            <a:picLocks noChangeAspect="1"/>
          </p:cNvPicPr>
          <p:nvPr/>
        </p:nvPicPr>
        <p:blipFill>
          <a:blip r:embed="rId2"/>
          <a:stretch>
            <a:fillRect/>
          </a:stretch>
        </p:blipFill>
        <p:spPr>
          <a:xfrm>
            <a:off x="1644768" y="1352323"/>
            <a:ext cx="9000000" cy="3645401"/>
          </a:xfrm>
          <a:prstGeom prst="rect">
            <a:avLst/>
          </a:prstGeom>
        </p:spPr>
      </p:pic>
    </p:spTree>
    <p:extLst>
      <p:ext uri="{BB962C8B-B14F-4D97-AF65-F5344CB8AC3E}">
        <p14:creationId xmlns:p14="http://schemas.microsoft.com/office/powerpoint/2010/main" val="2904108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935DA6C-9A28-2940-66E7-4820E4C49FE9}"/>
              </a:ext>
            </a:extLst>
          </p:cNvPr>
          <p:cNvSpPr>
            <a:spLocks noGrp="1"/>
          </p:cNvSpPr>
          <p:nvPr>
            <p:ph type="body" idx="4294967295"/>
          </p:nvPr>
        </p:nvSpPr>
        <p:spPr>
          <a:xfrm>
            <a:off x="841248" y="5102352"/>
            <a:ext cx="10607040" cy="585216"/>
          </a:xfrm>
        </p:spPr>
        <p:txBody>
          <a:bodyPr/>
          <a:lstStyle/>
          <a:p>
            <a:r>
              <a:rPr lang="en-GB" sz="1800" dirty="0">
                <a:effectLst/>
                <a:latin typeface="Times New Roman" panose="02020603050405020304" pitchFamily="18" charset="0"/>
                <a:ea typeface="Calibri" panose="020F0502020204030204" pitchFamily="34" charset="0"/>
              </a:rPr>
              <a:t>Transfer Learning for IMCM model (TL-MC):</a:t>
            </a:r>
            <a:endParaRPr lang="en-NL" dirty="0"/>
          </a:p>
        </p:txBody>
      </p:sp>
      <p:sp>
        <p:nvSpPr>
          <p:cNvPr id="6" name="Slide Number Placeholder 5">
            <a:extLst>
              <a:ext uri="{FF2B5EF4-FFF2-40B4-BE49-F238E27FC236}">
                <a16:creationId xmlns:a16="http://schemas.microsoft.com/office/drawing/2014/main" id="{BCD19F23-D0B5-2334-960B-10F887C495E4}"/>
              </a:ext>
            </a:extLst>
          </p:cNvPr>
          <p:cNvSpPr>
            <a:spLocks noGrp="1"/>
          </p:cNvSpPr>
          <p:nvPr>
            <p:ph type="sldNum" sz="quarter" idx="12"/>
          </p:nvPr>
        </p:nvSpPr>
        <p:spPr/>
        <p:txBody>
          <a:bodyPr/>
          <a:lstStyle/>
          <a:p>
            <a:fld id="{A65A5C87-DF58-40C8-B092-1DE63DB4547E}" type="slidenum">
              <a:rPr lang="en-US" smtClean="0"/>
              <a:t>47</a:t>
            </a:fld>
            <a:endParaRPr lang="en-US" dirty="0"/>
          </a:p>
        </p:txBody>
      </p:sp>
      <p:pic>
        <p:nvPicPr>
          <p:cNvPr id="11" name="Picture 10">
            <a:extLst>
              <a:ext uri="{FF2B5EF4-FFF2-40B4-BE49-F238E27FC236}">
                <a16:creationId xmlns:a16="http://schemas.microsoft.com/office/drawing/2014/main" id="{10F448C9-7874-A8EC-9A39-2EC9D892CE3A}"/>
              </a:ext>
            </a:extLst>
          </p:cNvPr>
          <p:cNvPicPr>
            <a:picLocks noChangeAspect="1"/>
          </p:cNvPicPr>
          <p:nvPr/>
        </p:nvPicPr>
        <p:blipFill>
          <a:blip r:embed="rId2"/>
          <a:stretch>
            <a:fillRect/>
          </a:stretch>
        </p:blipFill>
        <p:spPr>
          <a:xfrm>
            <a:off x="2724150" y="1078365"/>
            <a:ext cx="6743700" cy="3743325"/>
          </a:xfrm>
          <a:prstGeom prst="rect">
            <a:avLst/>
          </a:prstGeom>
        </p:spPr>
      </p:pic>
      <p:pic>
        <p:nvPicPr>
          <p:cNvPr id="9" name="Picture 8">
            <a:extLst>
              <a:ext uri="{FF2B5EF4-FFF2-40B4-BE49-F238E27FC236}">
                <a16:creationId xmlns:a16="http://schemas.microsoft.com/office/drawing/2014/main" id="{E2978406-F3D4-87BC-51E3-2D55CA026C49}"/>
              </a:ext>
            </a:extLst>
          </p:cNvPr>
          <p:cNvPicPr>
            <a:picLocks noChangeAspect="1"/>
          </p:cNvPicPr>
          <p:nvPr/>
        </p:nvPicPr>
        <p:blipFill>
          <a:blip r:embed="rId3"/>
          <a:stretch>
            <a:fillRect/>
          </a:stretch>
        </p:blipFill>
        <p:spPr>
          <a:xfrm>
            <a:off x="2724150" y="1078365"/>
            <a:ext cx="6743700" cy="3743325"/>
          </a:xfrm>
          <a:prstGeom prst="rect">
            <a:avLst/>
          </a:prstGeom>
        </p:spPr>
      </p:pic>
      <p:sp>
        <p:nvSpPr>
          <p:cNvPr id="3" name="Rectangle 2">
            <a:extLst>
              <a:ext uri="{FF2B5EF4-FFF2-40B4-BE49-F238E27FC236}">
                <a16:creationId xmlns:a16="http://schemas.microsoft.com/office/drawing/2014/main" id="{B080E00B-7AEF-2CE9-4B43-DA8203E3C4F2}"/>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18</a:t>
            </a:r>
            <a:r>
              <a:rPr lang="en-US" dirty="0"/>
              <a:t>F-FDG</a:t>
            </a:r>
          </a:p>
        </p:txBody>
      </p:sp>
    </p:spTree>
    <p:extLst>
      <p:ext uri="{BB962C8B-B14F-4D97-AF65-F5344CB8AC3E}">
        <p14:creationId xmlns:p14="http://schemas.microsoft.com/office/powerpoint/2010/main" val="423233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7DB85DD-4E15-C94E-C3F4-BA88C9A88AB3}"/>
              </a:ext>
            </a:extLst>
          </p:cNvPr>
          <p:cNvSpPr>
            <a:spLocks noGrp="1"/>
          </p:cNvSpPr>
          <p:nvPr>
            <p:ph type="body" idx="4294967295"/>
          </p:nvPr>
        </p:nvSpPr>
        <p:spPr>
          <a:xfrm>
            <a:off x="841248" y="5102352"/>
            <a:ext cx="10607040" cy="585216"/>
          </a:xfrm>
        </p:spPr>
        <p:txBody>
          <a:bodyPr/>
          <a:lstStyle/>
          <a:p>
            <a:r>
              <a:rPr lang="en-GB" dirty="0"/>
              <a:t>Truncation and Motion</a:t>
            </a:r>
            <a:endParaRPr lang="en-US" dirty="0"/>
          </a:p>
        </p:txBody>
      </p:sp>
      <p:sp>
        <p:nvSpPr>
          <p:cNvPr id="2" name="Slide Number Placeholder 1">
            <a:extLst>
              <a:ext uri="{FF2B5EF4-FFF2-40B4-BE49-F238E27FC236}">
                <a16:creationId xmlns:a16="http://schemas.microsoft.com/office/drawing/2014/main" id="{8C10E0DD-273D-1F80-5BA2-CEDF1CDACEE0}"/>
              </a:ext>
            </a:extLst>
          </p:cNvPr>
          <p:cNvSpPr>
            <a:spLocks noGrp="1"/>
          </p:cNvSpPr>
          <p:nvPr>
            <p:ph type="sldNum" sz="quarter" idx="12"/>
          </p:nvPr>
        </p:nvSpPr>
        <p:spPr/>
        <p:txBody>
          <a:bodyPr/>
          <a:lstStyle/>
          <a:p>
            <a:fld id="{A65A5C87-DF58-40C8-B092-1DE63DB4547E}" type="slidenum">
              <a:rPr lang="en-US" smtClean="0"/>
              <a:pPr/>
              <a:t>48</a:t>
            </a:fld>
            <a:endParaRPr lang="en-US" dirty="0"/>
          </a:p>
        </p:txBody>
      </p:sp>
      <p:pic>
        <p:nvPicPr>
          <p:cNvPr id="4" name="Picture 3">
            <a:extLst>
              <a:ext uri="{FF2B5EF4-FFF2-40B4-BE49-F238E27FC236}">
                <a16:creationId xmlns:a16="http://schemas.microsoft.com/office/drawing/2014/main" id="{A5237E69-69B2-CF55-ACF9-3319C0A01752}"/>
              </a:ext>
            </a:extLst>
          </p:cNvPr>
          <p:cNvPicPr>
            <a:picLocks noChangeAspect="1"/>
          </p:cNvPicPr>
          <p:nvPr/>
        </p:nvPicPr>
        <p:blipFill>
          <a:blip r:embed="rId2"/>
          <a:stretch>
            <a:fillRect/>
          </a:stretch>
        </p:blipFill>
        <p:spPr>
          <a:xfrm>
            <a:off x="1644768" y="1615432"/>
            <a:ext cx="9000000" cy="2937685"/>
          </a:xfrm>
          <a:prstGeom prst="rect">
            <a:avLst/>
          </a:prstGeom>
        </p:spPr>
      </p:pic>
      <p:grpSp>
        <p:nvGrpSpPr>
          <p:cNvPr id="13" name="Group 12">
            <a:extLst>
              <a:ext uri="{FF2B5EF4-FFF2-40B4-BE49-F238E27FC236}">
                <a16:creationId xmlns:a16="http://schemas.microsoft.com/office/drawing/2014/main" id="{FB6D56BE-98C4-6C54-A8D6-FC87B5D7DD71}"/>
              </a:ext>
            </a:extLst>
          </p:cNvPr>
          <p:cNvGrpSpPr/>
          <p:nvPr/>
        </p:nvGrpSpPr>
        <p:grpSpPr>
          <a:xfrm>
            <a:off x="4920342" y="2590804"/>
            <a:ext cx="4637320" cy="283625"/>
            <a:chOff x="5297713" y="3810000"/>
            <a:chExt cx="4637320" cy="283625"/>
          </a:xfrm>
        </p:grpSpPr>
        <p:cxnSp>
          <p:nvCxnSpPr>
            <p:cNvPr id="6" name="Straight Arrow Connector 5">
              <a:extLst>
                <a:ext uri="{FF2B5EF4-FFF2-40B4-BE49-F238E27FC236}">
                  <a16:creationId xmlns:a16="http://schemas.microsoft.com/office/drawing/2014/main" id="{56B74B7F-0637-D5B7-0EC1-4F06CD85C86E}"/>
                </a:ext>
              </a:extLst>
            </p:cNvPr>
            <p:cNvCxnSpPr>
              <a:cxnSpLocks/>
            </p:cNvCxnSpPr>
            <p:nvPr/>
          </p:nvCxnSpPr>
          <p:spPr>
            <a:xfrm flipH="1">
              <a:off x="9662885" y="3860800"/>
              <a:ext cx="272148" cy="22860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172A0005-E312-297B-DE1A-3A7A6FA42312}"/>
                </a:ext>
              </a:extLst>
            </p:cNvPr>
            <p:cNvCxnSpPr>
              <a:cxnSpLocks/>
            </p:cNvCxnSpPr>
            <p:nvPr/>
          </p:nvCxnSpPr>
          <p:spPr>
            <a:xfrm flipH="1">
              <a:off x="7480299" y="3810000"/>
              <a:ext cx="270334" cy="279407"/>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74F334EA-4208-B955-CE48-9A1DB231421D}"/>
                </a:ext>
              </a:extLst>
            </p:cNvPr>
            <p:cNvCxnSpPr>
              <a:cxnSpLocks/>
            </p:cNvCxnSpPr>
            <p:nvPr/>
          </p:nvCxnSpPr>
          <p:spPr>
            <a:xfrm flipH="1">
              <a:off x="5297713" y="3868057"/>
              <a:ext cx="217720" cy="22556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9" name="Straight Arrow Connector 8">
            <a:extLst>
              <a:ext uri="{FF2B5EF4-FFF2-40B4-BE49-F238E27FC236}">
                <a16:creationId xmlns:a16="http://schemas.microsoft.com/office/drawing/2014/main" id="{9BCF8FB5-6DB4-7655-8905-4C4455B8124E}"/>
              </a:ext>
            </a:extLst>
          </p:cNvPr>
          <p:cNvCxnSpPr>
            <a:cxnSpLocks/>
          </p:cNvCxnSpPr>
          <p:nvPr/>
        </p:nvCxnSpPr>
        <p:spPr>
          <a:xfrm flipH="1" flipV="1">
            <a:off x="9677403" y="3675750"/>
            <a:ext cx="301173" cy="8345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A8147999-E3BD-BC98-30AF-D7F4EED6906A}"/>
              </a:ext>
            </a:extLst>
          </p:cNvPr>
          <p:cNvCxnSpPr>
            <a:cxnSpLocks/>
          </p:cNvCxnSpPr>
          <p:nvPr/>
        </p:nvCxnSpPr>
        <p:spPr>
          <a:xfrm flipH="1" flipV="1">
            <a:off x="7494817" y="3675751"/>
            <a:ext cx="234045" cy="83449"/>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6520AA41-FF1E-1BC8-3FAC-34729514BAF7}"/>
              </a:ext>
            </a:extLst>
          </p:cNvPr>
          <p:cNvCxnSpPr>
            <a:cxnSpLocks/>
          </p:cNvCxnSpPr>
          <p:nvPr/>
        </p:nvCxnSpPr>
        <p:spPr>
          <a:xfrm flipH="1" flipV="1">
            <a:off x="5312231" y="3679969"/>
            <a:ext cx="291449" cy="7923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264063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6A7287B-ED1B-5EC3-0B8F-24E5C4B580DD}"/>
              </a:ext>
            </a:extLst>
          </p:cNvPr>
          <p:cNvSpPr>
            <a:spLocks noGrp="1"/>
          </p:cNvSpPr>
          <p:nvPr>
            <p:ph type="body" idx="4294967295"/>
          </p:nvPr>
        </p:nvSpPr>
        <p:spPr>
          <a:xfrm>
            <a:off x="841248" y="5102352"/>
            <a:ext cx="10607040" cy="585216"/>
          </a:xfrm>
        </p:spPr>
        <p:txBody>
          <a:bodyPr/>
          <a:lstStyle/>
          <a:p>
            <a:r>
              <a:rPr lang="en-GB" dirty="0"/>
              <a:t>Halo</a:t>
            </a:r>
            <a:endParaRPr lang="en-US" dirty="0"/>
          </a:p>
        </p:txBody>
      </p:sp>
      <p:sp>
        <p:nvSpPr>
          <p:cNvPr id="2" name="Slide Number Placeholder 1">
            <a:extLst>
              <a:ext uri="{FF2B5EF4-FFF2-40B4-BE49-F238E27FC236}">
                <a16:creationId xmlns:a16="http://schemas.microsoft.com/office/drawing/2014/main" id="{B167A91A-E015-4E1D-68CA-3190C6B8C960}"/>
              </a:ext>
            </a:extLst>
          </p:cNvPr>
          <p:cNvSpPr>
            <a:spLocks noGrp="1"/>
          </p:cNvSpPr>
          <p:nvPr>
            <p:ph type="sldNum" sz="quarter" idx="12"/>
          </p:nvPr>
        </p:nvSpPr>
        <p:spPr/>
        <p:txBody>
          <a:bodyPr/>
          <a:lstStyle/>
          <a:p>
            <a:fld id="{A65A5C87-DF58-40C8-B092-1DE63DB4547E}" type="slidenum">
              <a:rPr lang="en-US" smtClean="0"/>
              <a:pPr/>
              <a:t>49</a:t>
            </a:fld>
            <a:endParaRPr lang="en-US" dirty="0"/>
          </a:p>
        </p:txBody>
      </p:sp>
      <p:pic>
        <p:nvPicPr>
          <p:cNvPr id="4" name="Picture 3">
            <a:extLst>
              <a:ext uri="{FF2B5EF4-FFF2-40B4-BE49-F238E27FC236}">
                <a16:creationId xmlns:a16="http://schemas.microsoft.com/office/drawing/2014/main" id="{E7D865CF-B123-C8D4-EB87-57A194B21B17}"/>
              </a:ext>
            </a:extLst>
          </p:cNvPr>
          <p:cNvPicPr>
            <a:picLocks noChangeAspect="1"/>
          </p:cNvPicPr>
          <p:nvPr/>
        </p:nvPicPr>
        <p:blipFill>
          <a:blip r:embed="rId2"/>
          <a:stretch>
            <a:fillRect/>
          </a:stretch>
        </p:blipFill>
        <p:spPr>
          <a:xfrm>
            <a:off x="1644768" y="1340303"/>
            <a:ext cx="9000000" cy="3231454"/>
          </a:xfrm>
          <a:prstGeom prst="rect">
            <a:avLst/>
          </a:prstGeom>
        </p:spPr>
      </p:pic>
    </p:spTree>
    <p:extLst>
      <p:ext uri="{BB962C8B-B14F-4D97-AF65-F5344CB8AC3E}">
        <p14:creationId xmlns:p14="http://schemas.microsoft.com/office/powerpoint/2010/main" val="113122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0C4C-D912-474E-5291-915AEBF4D31F}"/>
              </a:ext>
            </a:extLst>
          </p:cNvPr>
          <p:cNvSpPr>
            <a:spLocks noGrp="1"/>
          </p:cNvSpPr>
          <p:nvPr>
            <p:ph type="title"/>
          </p:nvPr>
        </p:nvSpPr>
        <p:spPr/>
        <p:txBody>
          <a:bodyPr/>
          <a:lstStyle/>
          <a:p>
            <a:r>
              <a:rPr lang="en-GB" sz="3600" b="1" dirty="0">
                <a:solidFill>
                  <a:schemeClr val="tx1">
                    <a:lumMod val="95000"/>
                    <a:lumOff val="5000"/>
                  </a:schemeClr>
                </a:solidFill>
                <a:ea typeface="宋体" pitchFamily="2" charset="-122"/>
              </a:rPr>
              <a:t>Data flow in a PET/CT scanner [1]</a:t>
            </a:r>
            <a:endParaRPr lang="en-US" dirty="0"/>
          </a:p>
        </p:txBody>
      </p:sp>
      <p:sp>
        <p:nvSpPr>
          <p:cNvPr id="6" name="Slide Number Placeholder 5">
            <a:extLst>
              <a:ext uri="{FF2B5EF4-FFF2-40B4-BE49-F238E27FC236}">
                <a16:creationId xmlns:a16="http://schemas.microsoft.com/office/drawing/2014/main" id="{9008ADE5-EAB8-AB4E-23E7-B8BE6A3672C2}"/>
              </a:ext>
            </a:extLst>
          </p:cNvPr>
          <p:cNvSpPr>
            <a:spLocks noGrp="1"/>
          </p:cNvSpPr>
          <p:nvPr>
            <p:ph type="sldNum" sz="quarter" idx="12"/>
          </p:nvPr>
        </p:nvSpPr>
        <p:spPr/>
        <p:txBody>
          <a:bodyPr/>
          <a:lstStyle/>
          <a:p>
            <a:fld id="{A65A5C87-DF58-40C8-B092-1DE63DB4547E}" type="slidenum">
              <a:rPr lang="en-US" smtClean="0">
                <a:solidFill>
                  <a:schemeClr val="tx1"/>
                </a:solidFill>
                <a:latin typeface="Arial" panose="020B0604020202020204" pitchFamily="34" charset="0"/>
                <a:cs typeface="Arial" panose="020B0604020202020204" pitchFamily="34" charset="0"/>
              </a:rPr>
              <a:t>5</a:t>
            </a:fld>
            <a:endParaRPr lang="en-US" dirty="0">
              <a:solidFill>
                <a:schemeClr val="tx1"/>
              </a:solidFill>
              <a:latin typeface="Arial" panose="020B0604020202020204" pitchFamily="34" charset="0"/>
              <a:cs typeface="Arial" panose="020B0604020202020204" pitchFamily="34" charset="0"/>
            </a:endParaRPr>
          </a:p>
        </p:txBody>
      </p:sp>
      <p:grpSp>
        <p:nvGrpSpPr>
          <p:cNvPr id="4" name="Group 5">
            <a:extLst>
              <a:ext uri="{FF2B5EF4-FFF2-40B4-BE49-F238E27FC236}">
                <a16:creationId xmlns:a16="http://schemas.microsoft.com/office/drawing/2014/main" id="{37E9FD40-67BE-F96C-409F-33EAFD867F68}"/>
              </a:ext>
            </a:extLst>
          </p:cNvPr>
          <p:cNvGrpSpPr>
            <a:grpSpLocks/>
          </p:cNvGrpSpPr>
          <p:nvPr/>
        </p:nvGrpSpPr>
        <p:grpSpPr bwMode="auto">
          <a:xfrm>
            <a:off x="2175453" y="2584199"/>
            <a:ext cx="7537660" cy="2827267"/>
            <a:chOff x="624" y="1344"/>
            <a:chExt cx="4176" cy="1632"/>
          </a:xfrm>
        </p:grpSpPr>
        <p:sp>
          <p:nvSpPr>
            <p:cNvPr id="5" name="AutoShape 6">
              <a:extLst>
                <a:ext uri="{FF2B5EF4-FFF2-40B4-BE49-F238E27FC236}">
                  <a16:creationId xmlns:a16="http://schemas.microsoft.com/office/drawing/2014/main" id="{39B678CE-543E-5191-69BE-0CEC84F2F060}"/>
                </a:ext>
              </a:extLst>
            </p:cNvPr>
            <p:cNvSpPr>
              <a:spLocks noChangeArrowheads="1"/>
            </p:cNvSpPr>
            <p:nvPr/>
          </p:nvSpPr>
          <p:spPr bwMode="auto">
            <a:xfrm>
              <a:off x="624" y="1536"/>
              <a:ext cx="816" cy="384"/>
            </a:xfrm>
            <a:prstGeom prst="roundRect">
              <a:avLst>
                <a:gd name="adj" fmla="val 16667"/>
              </a:avLst>
            </a:prstGeom>
            <a:solidFill>
              <a:schemeClr val="bg1"/>
            </a:solidFill>
            <a:ln w="9525">
              <a:solidFill>
                <a:schemeClr val="tx1"/>
              </a:solidFill>
              <a:round/>
              <a:headEnd/>
              <a:tailEnd/>
            </a:ln>
          </p:spPr>
          <p:txBody>
            <a:bodyPr anchor="ctr"/>
            <a:lstStyle/>
            <a:p>
              <a:pPr algn="ctr"/>
              <a:r>
                <a:rPr lang="en-US" altLang="LID4096" sz="1400" dirty="0">
                  <a:latin typeface="Arial" panose="020B0604020202020204" pitchFamily="34" charset="0"/>
                  <a:cs typeface="Arial" panose="020B0604020202020204" pitchFamily="34" charset="0"/>
                </a:rPr>
                <a:t>X-ray acquisition</a:t>
              </a:r>
            </a:p>
          </p:txBody>
        </p:sp>
        <p:sp>
          <p:nvSpPr>
            <p:cNvPr id="7" name="AutoShape 7">
              <a:extLst>
                <a:ext uri="{FF2B5EF4-FFF2-40B4-BE49-F238E27FC236}">
                  <a16:creationId xmlns:a16="http://schemas.microsoft.com/office/drawing/2014/main" id="{884361EB-CCBA-F714-3BBA-4EA12E640852}"/>
                </a:ext>
              </a:extLst>
            </p:cNvPr>
            <p:cNvSpPr>
              <a:spLocks noChangeArrowheads="1"/>
            </p:cNvSpPr>
            <p:nvPr/>
          </p:nvSpPr>
          <p:spPr bwMode="auto">
            <a:xfrm>
              <a:off x="2910" y="1536"/>
              <a:ext cx="1074" cy="384"/>
            </a:xfrm>
            <a:prstGeom prst="roundRect">
              <a:avLst>
                <a:gd name="adj" fmla="val 16667"/>
              </a:avLst>
            </a:prstGeom>
            <a:solidFill>
              <a:schemeClr val="bg1"/>
            </a:solidFill>
            <a:ln w="9525">
              <a:solidFill>
                <a:schemeClr val="tx1"/>
              </a:solidFill>
              <a:round/>
              <a:headEnd/>
              <a:tailEnd/>
            </a:ln>
          </p:spPr>
          <p:txBody>
            <a:bodyPr anchor="ctr"/>
            <a:lstStyle/>
            <a:p>
              <a:pPr algn="ctr"/>
              <a:r>
                <a:rPr lang="en-US" altLang="LID4096" sz="1400" dirty="0">
                  <a:latin typeface="Arial" panose="020B0604020202020204" pitchFamily="34" charset="0"/>
                  <a:cs typeface="Arial" panose="020B0604020202020204" pitchFamily="34" charset="0"/>
                </a:rPr>
                <a:t>Anatomical (CT) Reconstruction</a:t>
              </a:r>
            </a:p>
          </p:txBody>
        </p:sp>
        <p:cxnSp>
          <p:nvCxnSpPr>
            <p:cNvPr id="8" name="AutoShape 8">
              <a:extLst>
                <a:ext uri="{FF2B5EF4-FFF2-40B4-BE49-F238E27FC236}">
                  <a16:creationId xmlns:a16="http://schemas.microsoft.com/office/drawing/2014/main" id="{E6A2F48A-859D-23F3-2970-E924B232BAD7}"/>
                </a:ext>
              </a:extLst>
            </p:cNvPr>
            <p:cNvCxnSpPr>
              <a:cxnSpLocks noChangeShapeType="1"/>
              <a:stCxn id="5" idx="3"/>
              <a:endCxn id="7" idx="1"/>
            </p:cNvCxnSpPr>
            <p:nvPr/>
          </p:nvCxnSpPr>
          <p:spPr bwMode="auto">
            <a:xfrm>
              <a:off x="1440" y="1728"/>
              <a:ext cx="147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7" name="AutoShape 9">
              <a:extLst>
                <a:ext uri="{FF2B5EF4-FFF2-40B4-BE49-F238E27FC236}">
                  <a16:creationId xmlns:a16="http://schemas.microsoft.com/office/drawing/2014/main" id="{370472FF-0412-ACF5-2819-289A04671D5C}"/>
                </a:ext>
              </a:extLst>
            </p:cNvPr>
            <p:cNvSpPr>
              <a:spLocks noChangeArrowheads="1"/>
            </p:cNvSpPr>
            <p:nvPr/>
          </p:nvSpPr>
          <p:spPr bwMode="auto">
            <a:xfrm>
              <a:off x="624" y="2544"/>
              <a:ext cx="816" cy="384"/>
            </a:xfrm>
            <a:prstGeom prst="roundRect">
              <a:avLst>
                <a:gd name="adj" fmla="val 16667"/>
              </a:avLst>
            </a:prstGeom>
            <a:solidFill>
              <a:srgbClr val="CCFFFF"/>
            </a:solidFill>
            <a:ln w="12700">
              <a:solidFill>
                <a:schemeClr val="tx1"/>
              </a:solidFill>
              <a:round/>
              <a:headEnd/>
              <a:tailEnd/>
            </a:ln>
          </p:spPr>
          <p:txBody>
            <a:bodyPr anchor="ctr"/>
            <a:lstStyle/>
            <a:p>
              <a:pPr algn="ctr"/>
              <a:r>
                <a:rPr lang="en-US" altLang="LID4096" sz="1400" dirty="0">
                  <a:latin typeface="Arial" panose="020B0604020202020204" pitchFamily="34" charset="0"/>
                  <a:cs typeface="Arial" panose="020B0604020202020204" pitchFamily="34" charset="0"/>
                </a:rPr>
                <a:t>PET Emission Acquisition</a:t>
              </a:r>
            </a:p>
          </p:txBody>
        </p:sp>
        <p:cxnSp>
          <p:nvCxnSpPr>
            <p:cNvPr id="29" name="AutoShape 10">
              <a:extLst>
                <a:ext uri="{FF2B5EF4-FFF2-40B4-BE49-F238E27FC236}">
                  <a16:creationId xmlns:a16="http://schemas.microsoft.com/office/drawing/2014/main" id="{EC192593-DEF2-F80D-4E3D-035EF90A7C65}"/>
                </a:ext>
              </a:extLst>
            </p:cNvPr>
            <p:cNvCxnSpPr>
              <a:cxnSpLocks noChangeShapeType="1"/>
              <a:stCxn id="7" idx="3"/>
              <a:endCxn id="30" idx="2"/>
            </p:cNvCxnSpPr>
            <p:nvPr/>
          </p:nvCxnSpPr>
          <p:spPr bwMode="auto">
            <a:xfrm>
              <a:off x="3984" y="1728"/>
              <a:ext cx="216" cy="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0" name="AutoShape 11">
              <a:extLst>
                <a:ext uri="{FF2B5EF4-FFF2-40B4-BE49-F238E27FC236}">
                  <a16:creationId xmlns:a16="http://schemas.microsoft.com/office/drawing/2014/main" id="{CF5ACC8A-DD04-A96A-17A9-3DE5C0E18C36}"/>
                </a:ext>
              </a:extLst>
            </p:cNvPr>
            <p:cNvSpPr>
              <a:spLocks noChangeArrowheads="1"/>
            </p:cNvSpPr>
            <p:nvPr/>
          </p:nvSpPr>
          <p:spPr bwMode="auto">
            <a:xfrm>
              <a:off x="4200" y="1344"/>
              <a:ext cx="600" cy="624"/>
            </a:xfrm>
            <a:prstGeom prst="cube">
              <a:avLst>
                <a:gd name="adj" fmla="val 25000"/>
              </a:avLst>
            </a:prstGeom>
            <a:solidFill>
              <a:schemeClr val="bg1">
                <a:lumMod val="75000"/>
              </a:schemeClr>
            </a:solidFill>
            <a:ln w="9525">
              <a:solidFill>
                <a:schemeClr val="tx1"/>
              </a:solidFill>
              <a:miter lim="800000"/>
              <a:headEnd/>
              <a:tailEnd/>
            </a:ln>
          </p:spPr>
          <p:txBody>
            <a:bodyPr anchor="ctr"/>
            <a:lstStyle/>
            <a:p>
              <a:pPr algn="ctr"/>
              <a:r>
                <a:rPr lang="en-US" altLang="LID4096" sz="1400" dirty="0">
                  <a:latin typeface="Arial" panose="020B0604020202020204" pitchFamily="34" charset="0"/>
                  <a:cs typeface="Arial" panose="020B0604020202020204" pitchFamily="34" charset="0"/>
                </a:rPr>
                <a:t>CT Image</a:t>
              </a:r>
            </a:p>
          </p:txBody>
        </p:sp>
        <p:sp>
          <p:nvSpPr>
            <p:cNvPr id="31" name="AutoShape 12">
              <a:extLst>
                <a:ext uri="{FF2B5EF4-FFF2-40B4-BE49-F238E27FC236}">
                  <a16:creationId xmlns:a16="http://schemas.microsoft.com/office/drawing/2014/main" id="{8F09BBC0-CC99-4761-5EB8-A2AB13CBC592}"/>
                </a:ext>
              </a:extLst>
            </p:cNvPr>
            <p:cNvSpPr>
              <a:spLocks noChangeArrowheads="1"/>
            </p:cNvSpPr>
            <p:nvPr/>
          </p:nvSpPr>
          <p:spPr bwMode="auto">
            <a:xfrm>
              <a:off x="2910" y="2016"/>
              <a:ext cx="1074" cy="384"/>
            </a:xfrm>
            <a:prstGeom prst="roundRect">
              <a:avLst>
                <a:gd name="adj" fmla="val 16667"/>
              </a:avLst>
            </a:prstGeom>
            <a:solidFill>
              <a:schemeClr val="bg1"/>
            </a:solidFill>
            <a:ln w="9525">
              <a:solidFill>
                <a:schemeClr val="tx1"/>
              </a:solidFill>
              <a:round/>
              <a:headEnd/>
              <a:tailEnd/>
            </a:ln>
          </p:spPr>
          <p:txBody>
            <a:bodyPr anchor="ctr"/>
            <a:lstStyle/>
            <a:p>
              <a:pPr algn="ctr"/>
              <a:r>
                <a:rPr lang="en-US" altLang="LID4096" sz="1400" dirty="0">
                  <a:latin typeface="Arial" panose="020B0604020202020204" pitchFamily="34" charset="0"/>
                  <a:cs typeface="Arial" panose="020B0604020202020204" pitchFamily="34" charset="0"/>
                </a:rPr>
                <a:t>Translate CT to PET Energy (511 keV)</a:t>
              </a:r>
            </a:p>
          </p:txBody>
        </p:sp>
        <p:cxnSp>
          <p:nvCxnSpPr>
            <p:cNvPr id="32" name="AutoShape 13">
              <a:extLst>
                <a:ext uri="{FF2B5EF4-FFF2-40B4-BE49-F238E27FC236}">
                  <a16:creationId xmlns:a16="http://schemas.microsoft.com/office/drawing/2014/main" id="{37AD3460-86AA-0BF3-B78D-EA81081B7102}"/>
                </a:ext>
              </a:extLst>
            </p:cNvPr>
            <p:cNvCxnSpPr>
              <a:cxnSpLocks noChangeShapeType="1"/>
              <a:stCxn id="30" idx="3"/>
              <a:endCxn id="31" idx="3"/>
            </p:cNvCxnSpPr>
            <p:nvPr/>
          </p:nvCxnSpPr>
          <p:spPr bwMode="auto">
            <a:xfrm rot="5400000">
              <a:off x="4085" y="1867"/>
              <a:ext cx="240" cy="441"/>
            </a:xfrm>
            <a:prstGeom prst="bentConnector2">
              <a:avLst/>
            </a:prstGeom>
            <a:noFill/>
            <a:ln w="12700">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cxnSp>
        <p:sp>
          <p:nvSpPr>
            <p:cNvPr id="33" name="AutoShape 14">
              <a:extLst>
                <a:ext uri="{FF2B5EF4-FFF2-40B4-BE49-F238E27FC236}">
                  <a16:creationId xmlns:a16="http://schemas.microsoft.com/office/drawing/2014/main" id="{B0DF5222-B93F-61D3-EAB8-7C592FEAB83C}"/>
                </a:ext>
              </a:extLst>
            </p:cNvPr>
            <p:cNvSpPr>
              <a:spLocks noChangeArrowheads="1"/>
            </p:cNvSpPr>
            <p:nvPr/>
          </p:nvSpPr>
          <p:spPr bwMode="auto">
            <a:xfrm>
              <a:off x="1656" y="2016"/>
              <a:ext cx="1032" cy="384"/>
            </a:xfrm>
            <a:prstGeom prst="roundRect">
              <a:avLst>
                <a:gd name="adj" fmla="val 16667"/>
              </a:avLst>
            </a:prstGeom>
            <a:solidFill>
              <a:srgbClr val="FFFF00"/>
            </a:solidFill>
            <a:ln w="9525">
              <a:solidFill>
                <a:schemeClr val="tx1"/>
              </a:solidFill>
              <a:round/>
              <a:headEnd/>
              <a:tailEnd/>
            </a:ln>
          </p:spPr>
          <p:txBody>
            <a:bodyPr anchor="ctr"/>
            <a:lstStyle/>
            <a:p>
              <a:pPr algn="ctr"/>
              <a:r>
                <a:rPr lang="en-US" altLang="LID4096" sz="1400" dirty="0">
                  <a:latin typeface="Arial" panose="020B0604020202020204" pitchFamily="34" charset="0"/>
                  <a:cs typeface="Arial" panose="020B0604020202020204" pitchFamily="34" charset="0"/>
                </a:rPr>
                <a:t>Smooth to PET Resolution</a:t>
              </a:r>
            </a:p>
          </p:txBody>
        </p:sp>
        <p:cxnSp>
          <p:nvCxnSpPr>
            <p:cNvPr id="34" name="AutoShape 15">
              <a:extLst>
                <a:ext uri="{FF2B5EF4-FFF2-40B4-BE49-F238E27FC236}">
                  <a16:creationId xmlns:a16="http://schemas.microsoft.com/office/drawing/2014/main" id="{B4A21236-23A5-0253-6AB0-83B40CD749BC}"/>
                </a:ext>
              </a:extLst>
            </p:cNvPr>
            <p:cNvCxnSpPr>
              <a:cxnSpLocks noChangeShapeType="1"/>
              <a:stCxn id="31" idx="1"/>
              <a:endCxn id="33" idx="3"/>
            </p:cNvCxnSpPr>
            <p:nvPr/>
          </p:nvCxnSpPr>
          <p:spPr bwMode="auto">
            <a:xfrm flipH="1">
              <a:off x="2688" y="2208"/>
              <a:ext cx="222" cy="0"/>
            </a:xfrm>
            <a:prstGeom prst="straightConnector1">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cxnSp>
        <p:sp>
          <p:nvSpPr>
            <p:cNvPr id="35" name="AutoShape 16">
              <a:extLst>
                <a:ext uri="{FF2B5EF4-FFF2-40B4-BE49-F238E27FC236}">
                  <a16:creationId xmlns:a16="http://schemas.microsoft.com/office/drawing/2014/main" id="{3C4DB14F-90C6-91FC-E4AB-9C550594C8B9}"/>
                </a:ext>
              </a:extLst>
            </p:cNvPr>
            <p:cNvSpPr>
              <a:spLocks noChangeArrowheads="1"/>
            </p:cNvSpPr>
            <p:nvPr/>
          </p:nvSpPr>
          <p:spPr bwMode="auto">
            <a:xfrm>
              <a:off x="1614" y="2544"/>
              <a:ext cx="1074" cy="384"/>
            </a:xfrm>
            <a:prstGeom prst="roundRect">
              <a:avLst>
                <a:gd name="adj" fmla="val 16667"/>
              </a:avLst>
            </a:prstGeom>
            <a:solidFill>
              <a:srgbClr val="92D050"/>
            </a:solidFill>
            <a:ln w="12700">
              <a:solidFill>
                <a:schemeClr val="tx1"/>
              </a:solidFill>
              <a:round/>
              <a:headEnd/>
              <a:tailEnd/>
            </a:ln>
          </p:spPr>
          <p:txBody>
            <a:bodyPr anchor="ctr"/>
            <a:lstStyle/>
            <a:p>
              <a:pPr algn="ctr"/>
              <a:r>
                <a:rPr lang="en-US" altLang="LID4096" sz="1400" dirty="0">
                  <a:latin typeface="Arial" panose="020B0604020202020204" pitchFamily="34" charset="0"/>
                  <a:cs typeface="Arial" panose="020B0604020202020204" pitchFamily="34" charset="0"/>
                </a:rPr>
                <a:t>Attenuation/Scatter Correct PET Emission Data</a:t>
              </a:r>
            </a:p>
          </p:txBody>
        </p:sp>
        <p:cxnSp>
          <p:nvCxnSpPr>
            <p:cNvPr id="36" name="AutoShape 17">
              <a:extLst>
                <a:ext uri="{FF2B5EF4-FFF2-40B4-BE49-F238E27FC236}">
                  <a16:creationId xmlns:a16="http://schemas.microsoft.com/office/drawing/2014/main" id="{030A1C5B-123E-A070-23C8-C46C80E619F8}"/>
                </a:ext>
              </a:extLst>
            </p:cNvPr>
            <p:cNvCxnSpPr>
              <a:cxnSpLocks noChangeShapeType="1"/>
              <a:stCxn id="33" idx="2"/>
            </p:cNvCxnSpPr>
            <p:nvPr/>
          </p:nvCxnSpPr>
          <p:spPr bwMode="auto">
            <a:xfrm>
              <a:off x="2172" y="2400"/>
              <a:ext cx="0" cy="122"/>
            </a:xfrm>
            <a:prstGeom prst="straightConnector1">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7" name="AutoShape 18">
              <a:extLst>
                <a:ext uri="{FF2B5EF4-FFF2-40B4-BE49-F238E27FC236}">
                  <a16:creationId xmlns:a16="http://schemas.microsoft.com/office/drawing/2014/main" id="{F2E4FAC3-A13B-9F1A-8EAF-91971DC927DA}"/>
                </a:ext>
              </a:extLst>
            </p:cNvPr>
            <p:cNvCxnSpPr>
              <a:cxnSpLocks noChangeShapeType="1"/>
              <a:stCxn id="27" idx="3"/>
              <a:endCxn id="35" idx="1"/>
            </p:cNvCxnSpPr>
            <p:nvPr/>
          </p:nvCxnSpPr>
          <p:spPr bwMode="auto">
            <a:xfrm>
              <a:off x="1440" y="2736"/>
              <a:ext cx="174"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8" name="AutoShape 19">
              <a:extLst>
                <a:ext uri="{FF2B5EF4-FFF2-40B4-BE49-F238E27FC236}">
                  <a16:creationId xmlns:a16="http://schemas.microsoft.com/office/drawing/2014/main" id="{4A1C4F35-BE04-934B-37AE-40DE72DDF7F1}"/>
                </a:ext>
              </a:extLst>
            </p:cNvPr>
            <p:cNvSpPr>
              <a:spLocks noChangeArrowheads="1"/>
            </p:cNvSpPr>
            <p:nvPr/>
          </p:nvSpPr>
          <p:spPr bwMode="auto">
            <a:xfrm>
              <a:off x="2910" y="2544"/>
              <a:ext cx="1074" cy="384"/>
            </a:xfrm>
            <a:prstGeom prst="roundRect">
              <a:avLst>
                <a:gd name="adj" fmla="val 16667"/>
              </a:avLst>
            </a:prstGeom>
            <a:solidFill>
              <a:srgbClr val="92D050"/>
            </a:solidFill>
            <a:ln w="12700">
              <a:solidFill>
                <a:schemeClr val="tx1"/>
              </a:solidFill>
              <a:round/>
              <a:headEnd/>
              <a:tailEnd/>
            </a:ln>
          </p:spPr>
          <p:txBody>
            <a:bodyPr anchor="ctr"/>
            <a:lstStyle/>
            <a:p>
              <a:pPr algn="ctr"/>
              <a:r>
                <a:rPr lang="en-US" altLang="LID4096" sz="1400" dirty="0">
                  <a:latin typeface="Arial" panose="020B0604020202020204" pitchFamily="34" charset="0"/>
                  <a:cs typeface="Arial" panose="020B0604020202020204" pitchFamily="34" charset="0"/>
                </a:rPr>
                <a:t>Functional (PET) Reconstruction</a:t>
              </a:r>
            </a:p>
          </p:txBody>
        </p:sp>
        <p:cxnSp>
          <p:nvCxnSpPr>
            <p:cNvPr id="39" name="AutoShape 20">
              <a:extLst>
                <a:ext uri="{FF2B5EF4-FFF2-40B4-BE49-F238E27FC236}">
                  <a16:creationId xmlns:a16="http://schemas.microsoft.com/office/drawing/2014/main" id="{B2778346-8CAC-E176-E205-1BDECF4B67AA}"/>
                </a:ext>
              </a:extLst>
            </p:cNvPr>
            <p:cNvCxnSpPr>
              <a:cxnSpLocks noChangeShapeType="1"/>
              <a:stCxn id="38" idx="3"/>
              <a:endCxn id="40" idx="2"/>
            </p:cNvCxnSpPr>
            <p:nvPr/>
          </p:nvCxnSpPr>
          <p:spPr bwMode="auto">
            <a:xfrm>
              <a:off x="3984" y="2736"/>
              <a:ext cx="216" cy="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0" name="AutoShape 21">
              <a:extLst>
                <a:ext uri="{FF2B5EF4-FFF2-40B4-BE49-F238E27FC236}">
                  <a16:creationId xmlns:a16="http://schemas.microsoft.com/office/drawing/2014/main" id="{057ED916-1C6F-A5B4-5991-792A9DE81D60}"/>
                </a:ext>
              </a:extLst>
            </p:cNvPr>
            <p:cNvSpPr>
              <a:spLocks noChangeArrowheads="1"/>
            </p:cNvSpPr>
            <p:nvPr/>
          </p:nvSpPr>
          <p:spPr bwMode="auto">
            <a:xfrm>
              <a:off x="4200" y="2352"/>
              <a:ext cx="600" cy="624"/>
            </a:xfrm>
            <a:prstGeom prst="cube">
              <a:avLst>
                <a:gd name="adj" fmla="val 25000"/>
              </a:avLst>
            </a:prstGeom>
            <a:solidFill>
              <a:srgbClr val="00B050"/>
            </a:solidFill>
            <a:ln w="9525">
              <a:solidFill>
                <a:schemeClr val="tx1"/>
              </a:solidFill>
              <a:miter lim="800000"/>
              <a:headEnd/>
              <a:tailEnd/>
            </a:ln>
          </p:spPr>
          <p:txBody>
            <a:bodyPr anchor="ctr"/>
            <a:lstStyle/>
            <a:p>
              <a:pPr algn="ctr"/>
              <a:r>
                <a:rPr lang="en-US" altLang="LID4096" sz="1400" dirty="0">
                  <a:solidFill>
                    <a:schemeClr val="bg1"/>
                  </a:solidFill>
                  <a:latin typeface="Arial" panose="020B0604020202020204" pitchFamily="34" charset="0"/>
                  <a:cs typeface="Arial" panose="020B0604020202020204" pitchFamily="34" charset="0"/>
                </a:rPr>
                <a:t>PET Image</a:t>
              </a:r>
            </a:p>
          </p:txBody>
        </p:sp>
        <p:cxnSp>
          <p:nvCxnSpPr>
            <p:cNvPr id="41" name="AutoShape 22">
              <a:extLst>
                <a:ext uri="{FF2B5EF4-FFF2-40B4-BE49-F238E27FC236}">
                  <a16:creationId xmlns:a16="http://schemas.microsoft.com/office/drawing/2014/main" id="{A2BEEA63-8EAC-2869-2F6A-4850D857F3C6}"/>
                </a:ext>
              </a:extLst>
            </p:cNvPr>
            <p:cNvCxnSpPr>
              <a:cxnSpLocks noChangeShapeType="1"/>
              <a:stCxn id="35" idx="3"/>
              <a:endCxn id="38" idx="1"/>
            </p:cNvCxnSpPr>
            <p:nvPr/>
          </p:nvCxnSpPr>
          <p:spPr bwMode="auto">
            <a:xfrm>
              <a:off x="2688" y="2736"/>
              <a:ext cx="222"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216259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7E3F49C7-8399-772D-0729-EF1403E5EEFF}"/>
              </a:ext>
            </a:extLst>
          </p:cNvPr>
          <p:cNvSpPr>
            <a:spLocks noGrp="1"/>
          </p:cNvSpPr>
          <p:nvPr>
            <p:ph type="body" idx="4294967295"/>
          </p:nvPr>
        </p:nvSpPr>
        <p:spPr>
          <a:xfrm>
            <a:off x="841248" y="5102352"/>
            <a:ext cx="10607040" cy="585216"/>
          </a:xfrm>
        </p:spPr>
        <p:txBody>
          <a:bodyPr/>
          <a:lstStyle/>
          <a:p>
            <a:r>
              <a:rPr lang="en-GB" dirty="0"/>
              <a:t>Motion Artifact</a:t>
            </a:r>
            <a:endParaRPr lang="en-US" dirty="0"/>
          </a:p>
        </p:txBody>
      </p:sp>
      <p:sp>
        <p:nvSpPr>
          <p:cNvPr id="2" name="Slide Number Placeholder 1">
            <a:extLst>
              <a:ext uri="{FF2B5EF4-FFF2-40B4-BE49-F238E27FC236}">
                <a16:creationId xmlns:a16="http://schemas.microsoft.com/office/drawing/2014/main" id="{1FB42A5B-1D2F-DEDB-A312-27CEFE1D416D}"/>
              </a:ext>
            </a:extLst>
          </p:cNvPr>
          <p:cNvSpPr>
            <a:spLocks noGrp="1"/>
          </p:cNvSpPr>
          <p:nvPr>
            <p:ph type="sldNum" sz="quarter" idx="12"/>
          </p:nvPr>
        </p:nvSpPr>
        <p:spPr/>
        <p:txBody>
          <a:bodyPr/>
          <a:lstStyle/>
          <a:p>
            <a:fld id="{A65A5C87-DF58-40C8-B092-1DE63DB4547E}" type="slidenum">
              <a:rPr lang="en-US" smtClean="0"/>
              <a:pPr/>
              <a:t>50</a:t>
            </a:fld>
            <a:endParaRPr lang="en-US" dirty="0"/>
          </a:p>
        </p:txBody>
      </p:sp>
      <p:pic>
        <p:nvPicPr>
          <p:cNvPr id="4" name="Picture 3">
            <a:extLst>
              <a:ext uri="{FF2B5EF4-FFF2-40B4-BE49-F238E27FC236}">
                <a16:creationId xmlns:a16="http://schemas.microsoft.com/office/drawing/2014/main" id="{732DF079-7618-150A-1B62-AD232C8532AD}"/>
              </a:ext>
            </a:extLst>
          </p:cNvPr>
          <p:cNvPicPr>
            <a:picLocks noChangeAspect="1"/>
          </p:cNvPicPr>
          <p:nvPr/>
        </p:nvPicPr>
        <p:blipFill>
          <a:blip r:embed="rId2"/>
          <a:stretch>
            <a:fillRect/>
          </a:stretch>
        </p:blipFill>
        <p:spPr>
          <a:xfrm>
            <a:off x="1666875" y="1687579"/>
            <a:ext cx="9000000" cy="3178042"/>
          </a:xfrm>
          <a:prstGeom prst="rect">
            <a:avLst/>
          </a:prstGeom>
        </p:spPr>
      </p:pic>
      <p:cxnSp>
        <p:nvCxnSpPr>
          <p:cNvPr id="5" name="Straight Arrow Connector 4">
            <a:extLst>
              <a:ext uri="{FF2B5EF4-FFF2-40B4-BE49-F238E27FC236}">
                <a16:creationId xmlns:a16="http://schemas.microsoft.com/office/drawing/2014/main" id="{15916D08-F325-2007-1225-A6DF5D5531EE}"/>
              </a:ext>
            </a:extLst>
          </p:cNvPr>
          <p:cNvCxnSpPr>
            <a:cxnSpLocks/>
          </p:cNvCxnSpPr>
          <p:nvPr/>
        </p:nvCxnSpPr>
        <p:spPr>
          <a:xfrm flipH="1">
            <a:off x="4923976" y="3055257"/>
            <a:ext cx="468081" cy="25763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Straight Arrow Connector 5">
            <a:extLst>
              <a:ext uri="{FF2B5EF4-FFF2-40B4-BE49-F238E27FC236}">
                <a16:creationId xmlns:a16="http://schemas.microsoft.com/office/drawing/2014/main" id="{47D73255-C3A4-80E8-AAAB-EF16C36B6CFB}"/>
              </a:ext>
            </a:extLst>
          </p:cNvPr>
          <p:cNvCxnSpPr>
            <a:cxnSpLocks/>
          </p:cNvCxnSpPr>
          <p:nvPr/>
        </p:nvCxnSpPr>
        <p:spPr>
          <a:xfrm flipH="1">
            <a:off x="7106562" y="3026229"/>
            <a:ext cx="564238" cy="28666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F37608C5-4E5D-FC65-3C71-08F716DC69E1}"/>
              </a:ext>
            </a:extLst>
          </p:cNvPr>
          <p:cNvCxnSpPr>
            <a:cxnSpLocks/>
          </p:cNvCxnSpPr>
          <p:nvPr/>
        </p:nvCxnSpPr>
        <p:spPr>
          <a:xfrm flipH="1">
            <a:off x="9289148" y="3033486"/>
            <a:ext cx="522509" cy="28362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018825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1337C95-25DC-8275-393B-7F458A176901}"/>
              </a:ext>
            </a:extLst>
          </p:cNvPr>
          <p:cNvSpPr>
            <a:spLocks noGrp="1"/>
          </p:cNvSpPr>
          <p:nvPr>
            <p:ph type="body" idx="4294967295"/>
          </p:nvPr>
        </p:nvSpPr>
        <p:spPr>
          <a:xfrm>
            <a:off x="841248" y="5102352"/>
            <a:ext cx="10607040" cy="585216"/>
          </a:xfrm>
        </p:spPr>
        <p:txBody>
          <a:bodyPr/>
          <a:lstStyle/>
          <a:p>
            <a:r>
              <a:rPr lang="en-US" dirty="0"/>
              <a:t>Metal artifact</a:t>
            </a:r>
          </a:p>
        </p:txBody>
      </p:sp>
      <p:sp>
        <p:nvSpPr>
          <p:cNvPr id="2" name="Slide Number Placeholder 1">
            <a:extLst>
              <a:ext uri="{FF2B5EF4-FFF2-40B4-BE49-F238E27FC236}">
                <a16:creationId xmlns:a16="http://schemas.microsoft.com/office/drawing/2014/main" id="{37E12D76-659A-0972-06C5-7AF12AC3A0AA}"/>
              </a:ext>
            </a:extLst>
          </p:cNvPr>
          <p:cNvSpPr>
            <a:spLocks noGrp="1"/>
          </p:cNvSpPr>
          <p:nvPr>
            <p:ph type="sldNum" sz="quarter" idx="12"/>
          </p:nvPr>
        </p:nvSpPr>
        <p:spPr/>
        <p:txBody>
          <a:bodyPr/>
          <a:lstStyle/>
          <a:p>
            <a:fld id="{A65A5C87-DF58-40C8-B092-1DE63DB4547E}" type="slidenum">
              <a:rPr lang="en-US" smtClean="0"/>
              <a:pPr/>
              <a:t>51</a:t>
            </a:fld>
            <a:endParaRPr lang="en-US" dirty="0"/>
          </a:p>
        </p:txBody>
      </p:sp>
      <p:pic>
        <p:nvPicPr>
          <p:cNvPr id="4" name="Picture 3">
            <a:extLst>
              <a:ext uri="{FF2B5EF4-FFF2-40B4-BE49-F238E27FC236}">
                <a16:creationId xmlns:a16="http://schemas.microsoft.com/office/drawing/2014/main" id="{4E47C04A-ECE5-71B6-E9C0-3961A70CEA9F}"/>
              </a:ext>
            </a:extLst>
          </p:cNvPr>
          <p:cNvPicPr>
            <a:picLocks noChangeAspect="1"/>
          </p:cNvPicPr>
          <p:nvPr/>
        </p:nvPicPr>
        <p:blipFill>
          <a:blip r:embed="rId2"/>
          <a:stretch>
            <a:fillRect/>
          </a:stretch>
        </p:blipFill>
        <p:spPr>
          <a:xfrm>
            <a:off x="1644768" y="1495885"/>
            <a:ext cx="9000000" cy="2937685"/>
          </a:xfrm>
          <a:prstGeom prst="rect">
            <a:avLst/>
          </a:prstGeom>
        </p:spPr>
      </p:pic>
      <p:cxnSp>
        <p:nvCxnSpPr>
          <p:cNvPr id="7" name="Straight Arrow Connector 6">
            <a:extLst>
              <a:ext uri="{FF2B5EF4-FFF2-40B4-BE49-F238E27FC236}">
                <a16:creationId xmlns:a16="http://schemas.microsoft.com/office/drawing/2014/main" id="{B9B4734F-D329-8FD6-2B49-95D0D3040959}"/>
              </a:ext>
            </a:extLst>
          </p:cNvPr>
          <p:cNvCxnSpPr>
            <a:cxnSpLocks/>
          </p:cNvCxnSpPr>
          <p:nvPr/>
        </p:nvCxnSpPr>
        <p:spPr>
          <a:xfrm flipH="1">
            <a:off x="4945748" y="1770742"/>
            <a:ext cx="468081" cy="25763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0A9C3F97-6DED-8982-944E-625DF009B3AB}"/>
              </a:ext>
            </a:extLst>
          </p:cNvPr>
          <p:cNvCxnSpPr>
            <a:cxnSpLocks/>
          </p:cNvCxnSpPr>
          <p:nvPr/>
        </p:nvCxnSpPr>
        <p:spPr>
          <a:xfrm flipH="1">
            <a:off x="7128334" y="1741714"/>
            <a:ext cx="564238" cy="28666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BEA3A5E1-5D63-AFB0-A8D8-0A9F0552F98B}"/>
              </a:ext>
            </a:extLst>
          </p:cNvPr>
          <p:cNvCxnSpPr>
            <a:cxnSpLocks/>
          </p:cNvCxnSpPr>
          <p:nvPr/>
        </p:nvCxnSpPr>
        <p:spPr>
          <a:xfrm flipH="1">
            <a:off x="9310920" y="1748971"/>
            <a:ext cx="522509" cy="28362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01295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6A1B0B-9E9B-8B80-A8AB-B104C87F5AE0}"/>
              </a:ext>
            </a:extLst>
          </p:cNvPr>
          <p:cNvSpPr>
            <a:spLocks noGrp="1"/>
          </p:cNvSpPr>
          <p:nvPr>
            <p:ph type="body" idx="4294967295"/>
          </p:nvPr>
        </p:nvSpPr>
        <p:spPr>
          <a:xfrm>
            <a:off x="841248" y="5102352"/>
            <a:ext cx="10607040" cy="585216"/>
          </a:xfrm>
        </p:spPr>
        <p:txBody>
          <a:bodyPr/>
          <a:lstStyle/>
          <a:p>
            <a:r>
              <a:rPr lang="en-GB" dirty="0"/>
              <a:t>Motion Artifact???</a:t>
            </a:r>
            <a:endParaRPr lang="en-US" dirty="0"/>
          </a:p>
        </p:txBody>
      </p:sp>
      <p:sp>
        <p:nvSpPr>
          <p:cNvPr id="2" name="Slide Number Placeholder 1">
            <a:extLst>
              <a:ext uri="{FF2B5EF4-FFF2-40B4-BE49-F238E27FC236}">
                <a16:creationId xmlns:a16="http://schemas.microsoft.com/office/drawing/2014/main" id="{F63FE825-4DAF-B885-8791-D6DEFEE9F9F7}"/>
              </a:ext>
            </a:extLst>
          </p:cNvPr>
          <p:cNvSpPr>
            <a:spLocks noGrp="1"/>
          </p:cNvSpPr>
          <p:nvPr>
            <p:ph type="sldNum" sz="quarter" idx="12"/>
          </p:nvPr>
        </p:nvSpPr>
        <p:spPr/>
        <p:txBody>
          <a:bodyPr/>
          <a:lstStyle/>
          <a:p>
            <a:fld id="{A65A5C87-DF58-40C8-B092-1DE63DB4547E}" type="slidenum">
              <a:rPr lang="en-US" smtClean="0"/>
              <a:pPr/>
              <a:t>52</a:t>
            </a:fld>
            <a:endParaRPr lang="en-US" dirty="0"/>
          </a:p>
        </p:txBody>
      </p:sp>
      <p:pic>
        <p:nvPicPr>
          <p:cNvPr id="6" name="Picture 5">
            <a:extLst>
              <a:ext uri="{FF2B5EF4-FFF2-40B4-BE49-F238E27FC236}">
                <a16:creationId xmlns:a16="http://schemas.microsoft.com/office/drawing/2014/main" id="{7214314B-A7F8-3534-9E2A-D074A7A81FCE}"/>
              </a:ext>
            </a:extLst>
          </p:cNvPr>
          <p:cNvPicPr>
            <a:picLocks noChangeAspect="1"/>
          </p:cNvPicPr>
          <p:nvPr/>
        </p:nvPicPr>
        <p:blipFill>
          <a:blip r:embed="rId2"/>
          <a:stretch>
            <a:fillRect/>
          </a:stretch>
        </p:blipFill>
        <p:spPr>
          <a:xfrm>
            <a:off x="1644768" y="1418542"/>
            <a:ext cx="9000000" cy="3178042"/>
          </a:xfrm>
          <a:prstGeom prst="rect">
            <a:avLst/>
          </a:prstGeom>
        </p:spPr>
      </p:pic>
      <p:cxnSp>
        <p:nvCxnSpPr>
          <p:cNvPr id="4" name="Straight Arrow Connector 3">
            <a:extLst>
              <a:ext uri="{FF2B5EF4-FFF2-40B4-BE49-F238E27FC236}">
                <a16:creationId xmlns:a16="http://schemas.microsoft.com/office/drawing/2014/main" id="{A3CCD410-F0C7-E3D1-5047-EF9541BAC1F8}"/>
              </a:ext>
            </a:extLst>
          </p:cNvPr>
          <p:cNvCxnSpPr>
            <a:cxnSpLocks/>
          </p:cNvCxnSpPr>
          <p:nvPr/>
        </p:nvCxnSpPr>
        <p:spPr>
          <a:xfrm>
            <a:off x="4100286" y="2953657"/>
            <a:ext cx="511633" cy="28666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 name="Straight Arrow Connector 4">
            <a:extLst>
              <a:ext uri="{FF2B5EF4-FFF2-40B4-BE49-F238E27FC236}">
                <a16:creationId xmlns:a16="http://schemas.microsoft.com/office/drawing/2014/main" id="{A466ACFB-AFC5-6906-91CF-CA45916A2A56}"/>
              </a:ext>
            </a:extLst>
          </p:cNvPr>
          <p:cNvCxnSpPr>
            <a:cxnSpLocks/>
          </p:cNvCxnSpPr>
          <p:nvPr/>
        </p:nvCxnSpPr>
        <p:spPr>
          <a:xfrm>
            <a:off x="6270171" y="2968171"/>
            <a:ext cx="524334" cy="27214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88092AAC-353F-6647-71DE-1F202464E05F}"/>
              </a:ext>
            </a:extLst>
          </p:cNvPr>
          <p:cNvCxnSpPr>
            <a:cxnSpLocks/>
          </p:cNvCxnSpPr>
          <p:nvPr/>
        </p:nvCxnSpPr>
        <p:spPr>
          <a:xfrm>
            <a:off x="8447314" y="2953657"/>
            <a:ext cx="529777" cy="29088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512590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D5330B-B028-237B-6D6D-D404BE4D3B8A}"/>
              </a:ext>
            </a:extLst>
          </p:cNvPr>
          <p:cNvSpPr>
            <a:spLocks noGrp="1"/>
          </p:cNvSpPr>
          <p:nvPr>
            <p:ph type="body" idx="4294967295"/>
          </p:nvPr>
        </p:nvSpPr>
        <p:spPr>
          <a:xfrm>
            <a:off x="841248" y="5102352"/>
            <a:ext cx="10607040" cy="585216"/>
          </a:xfrm>
        </p:spPr>
        <p:txBody>
          <a:bodyPr/>
          <a:lstStyle/>
          <a:p>
            <a:r>
              <a:rPr lang="en-GB" dirty="0"/>
              <a:t>???</a:t>
            </a:r>
            <a:endParaRPr lang="en-US" dirty="0"/>
          </a:p>
        </p:txBody>
      </p:sp>
      <p:sp>
        <p:nvSpPr>
          <p:cNvPr id="2" name="Slide Number Placeholder 1">
            <a:extLst>
              <a:ext uri="{FF2B5EF4-FFF2-40B4-BE49-F238E27FC236}">
                <a16:creationId xmlns:a16="http://schemas.microsoft.com/office/drawing/2014/main" id="{480325A9-864E-E7C5-7683-D3CD08FC798E}"/>
              </a:ext>
            </a:extLst>
          </p:cNvPr>
          <p:cNvSpPr>
            <a:spLocks noGrp="1"/>
          </p:cNvSpPr>
          <p:nvPr>
            <p:ph type="sldNum" sz="quarter" idx="12"/>
          </p:nvPr>
        </p:nvSpPr>
        <p:spPr/>
        <p:txBody>
          <a:bodyPr/>
          <a:lstStyle/>
          <a:p>
            <a:fld id="{A65A5C87-DF58-40C8-B092-1DE63DB4547E}" type="slidenum">
              <a:rPr lang="en-US" smtClean="0"/>
              <a:pPr/>
              <a:t>53</a:t>
            </a:fld>
            <a:endParaRPr lang="en-US" dirty="0"/>
          </a:p>
        </p:txBody>
      </p:sp>
      <p:pic>
        <p:nvPicPr>
          <p:cNvPr id="4" name="Picture 3">
            <a:extLst>
              <a:ext uri="{FF2B5EF4-FFF2-40B4-BE49-F238E27FC236}">
                <a16:creationId xmlns:a16="http://schemas.microsoft.com/office/drawing/2014/main" id="{871F1AE5-C801-15C0-55BF-24E3FA27CD87}"/>
              </a:ext>
            </a:extLst>
          </p:cNvPr>
          <p:cNvPicPr>
            <a:picLocks noChangeAspect="1"/>
          </p:cNvPicPr>
          <p:nvPr/>
        </p:nvPicPr>
        <p:blipFill>
          <a:blip r:embed="rId2"/>
          <a:stretch>
            <a:fillRect/>
          </a:stretch>
        </p:blipFill>
        <p:spPr>
          <a:xfrm>
            <a:off x="1644768" y="1615432"/>
            <a:ext cx="9000000" cy="2937685"/>
          </a:xfrm>
          <a:prstGeom prst="rect">
            <a:avLst/>
          </a:prstGeom>
        </p:spPr>
      </p:pic>
    </p:spTree>
    <p:extLst>
      <p:ext uri="{BB962C8B-B14F-4D97-AF65-F5344CB8AC3E}">
        <p14:creationId xmlns:p14="http://schemas.microsoft.com/office/powerpoint/2010/main" val="2767277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1A8B86-6985-9F66-7480-049CE88C1B20}"/>
              </a:ext>
            </a:extLst>
          </p:cNvPr>
          <p:cNvSpPr>
            <a:spLocks noGrp="1"/>
          </p:cNvSpPr>
          <p:nvPr>
            <p:ph type="body" idx="4294967295"/>
          </p:nvPr>
        </p:nvSpPr>
        <p:spPr>
          <a:xfrm>
            <a:off x="841248" y="5102352"/>
            <a:ext cx="10607040" cy="585216"/>
          </a:xfrm>
        </p:spPr>
        <p:txBody>
          <a:bodyPr/>
          <a:lstStyle/>
          <a:p>
            <a:r>
              <a:rPr lang="en-GB" dirty="0"/>
              <a:t>??</a:t>
            </a:r>
            <a:endParaRPr lang="en-US" dirty="0"/>
          </a:p>
        </p:txBody>
      </p:sp>
      <p:sp>
        <p:nvSpPr>
          <p:cNvPr id="2" name="Slide Number Placeholder 1">
            <a:extLst>
              <a:ext uri="{FF2B5EF4-FFF2-40B4-BE49-F238E27FC236}">
                <a16:creationId xmlns:a16="http://schemas.microsoft.com/office/drawing/2014/main" id="{0AEB91FF-2749-0A8F-F740-FD7957C93678}"/>
              </a:ext>
            </a:extLst>
          </p:cNvPr>
          <p:cNvSpPr>
            <a:spLocks noGrp="1"/>
          </p:cNvSpPr>
          <p:nvPr>
            <p:ph type="sldNum" sz="quarter" idx="12"/>
          </p:nvPr>
        </p:nvSpPr>
        <p:spPr/>
        <p:txBody>
          <a:bodyPr/>
          <a:lstStyle/>
          <a:p>
            <a:fld id="{A65A5C87-DF58-40C8-B092-1DE63DB4547E}" type="slidenum">
              <a:rPr lang="en-US" smtClean="0"/>
              <a:pPr/>
              <a:t>54</a:t>
            </a:fld>
            <a:endParaRPr lang="en-US" dirty="0"/>
          </a:p>
        </p:txBody>
      </p:sp>
      <p:pic>
        <p:nvPicPr>
          <p:cNvPr id="4" name="Picture 3">
            <a:extLst>
              <a:ext uri="{FF2B5EF4-FFF2-40B4-BE49-F238E27FC236}">
                <a16:creationId xmlns:a16="http://schemas.microsoft.com/office/drawing/2014/main" id="{0A8F7037-C961-1165-200E-524F1A46B8A3}"/>
              </a:ext>
            </a:extLst>
          </p:cNvPr>
          <p:cNvPicPr>
            <a:picLocks noChangeAspect="1"/>
          </p:cNvPicPr>
          <p:nvPr/>
        </p:nvPicPr>
        <p:blipFill>
          <a:blip r:embed="rId2"/>
          <a:stretch>
            <a:fillRect/>
          </a:stretch>
        </p:blipFill>
        <p:spPr>
          <a:xfrm>
            <a:off x="1644768" y="1615432"/>
            <a:ext cx="9000000" cy="2937685"/>
          </a:xfrm>
          <a:prstGeom prst="rect">
            <a:avLst/>
          </a:prstGeom>
        </p:spPr>
      </p:pic>
    </p:spTree>
    <p:extLst>
      <p:ext uri="{BB962C8B-B14F-4D97-AF65-F5344CB8AC3E}">
        <p14:creationId xmlns:p14="http://schemas.microsoft.com/office/powerpoint/2010/main" val="2866473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4C51BF-6D29-6F35-6B3E-60D0A6B095F0}"/>
              </a:ext>
            </a:extLst>
          </p:cNvPr>
          <p:cNvSpPr>
            <a:spLocks noGrp="1"/>
          </p:cNvSpPr>
          <p:nvPr>
            <p:ph type="title"/>
          </p:nvPr>
        </p:nvSpPr>
        <p:spPr/>
        <p:txBody>
          <a:bodyPr/>
          <a:lstStyle/>
          <a:p>
            <a:r>
              <a:rPr lang="en-GB" dirty="0"/>
              <a:t>Challenges in ASC using CT info</a:t>
            </a:r>
            <a:endParaRPr lang="en-US" dirty="0"/>
          </a:p>
        </p:txBody>
      </p:sp>
      <p:sp>
        <p:nvSpPr>
          <p:cNvPr id="5" name="Slide Number Placeholder 4">
            <a:extLst>
              <a:ext uri="{FF2B5EF4-FFF2-40B4-BE49-F238E27FC236}">
                <a16:creationId xmlns:a16="http://schemas.microsoft.com/office/drawing/2014/main" id="{2D49DD97-A184-366D-CE0D-CFFA9CE03DAE}"/>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t>6</a:t>
            </a:fld>
            <a:endParaRPr lang="en-US" dirty="0">
              <a:latin typeface="Arial" panose="020B0604020202020204" pitchFamily="34" charset="0"/>
              <a:cs typeface="Arial" panose="020B0604020202020204" pitchFamily="34" charset="0"/>
            </a:endParaRPr>
          </a:p>
        </p:txBody>
      </p:sp>
      <p:sp>
        <p:nvSpPr>
          <p:cNvPr id="6" name="Rectangle 2">
            <a:extLst>
              <a:ext uri="{FF2B5EF4-FFF2-40B4-BE49-F238E27FC236}">
                <a16:creationId xmlns:a16="http://schemas.microsoft.com/office/drawing/2014/main" id="{4146748D-7AB8-9694-1488-486867EDC2BA}"/>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38F76315-E245-FB49-BA33-4FE99006F6FD}"/>
              </a:ext>
            </a:extLst>
          </p:cNvPr>
          <p:cNvSpPr txBox="1">
            <a:spLocks noGrp="1"/>
          </p:cNvSpPr>
          <p:nvPr>
            <p:ph idx="1"/>
          </p:nvPr>
        </p:nvSpPr>
        <p:spPr>
          <a:xfrm>
            <a:off x="1116013" y="2478088"/>
            <a:ext cx="10167937" cy="2343590"/>
          </a:xfrm>
          <a:prstGeom prst="rect">
            <a:avLst/>
          </a:prstGeom>
          <a:noFill/>
        </p:spPr>
        <p:txBody>
          <a:bodyPr wrap="square">
            <a:spAutoFit/>
          </a:bodyPr>
          <a:lstStyle/>
          <a:p>
            <a:pPr marL="0" marR="0" lvl="0" indent="0" algn="l" rtl="0">
              <a:lnSpc>
                <a:spcPct val="150000"/>
              </a:lnSpc>
              <a:spcBef>
                <a:spcPts val="0"/>
              </a:spcBef>
              <a:spcAft>
                <a:spcPts val="0"/>
              </a:spcAft>
              <a:buNone/>
            </a:pPr>
            <a:r>
              <a:rPr lang="en-US" sz="2000" dirty="0">
                <a:solidFill>
                  <a:srgbClr val="0070C0"/>
                </a:solidFill>
                <a:latin typeface="Arial" panose="020B0604020202020204" pitchFamily="34" charset="0"/>
                <a:cs typeface="Arial" panose="020B0604020202020204" pitchFamily="34" charset="0"/>
              </a:rPr>
              <a:t>☢️</a:t>
            </a:r>
            <a:r>
              <a:rPr lang="en-GB" sz="2000" dirty="0">
                <a:solidFill>
                  <a:srgbClr val="0070C0"/>
                </a:solidFill>
                <a:latin typeface="Arial" panose="020B0604020202020204" pitchFamily="34" charset="0"/>
                <a:ea typeface="Arial"/>
                <a:cs typeface="Arial" panose="020B0604020202020204" pitchFamily="34" charset="0"/>
                <a:sym typeface="Arial"/>
              </a:rPr>
              <a:t>Radiation Exposure</a:t>
            </a:r>
          </a:p>
          <a:p>
            <a:pPr marL="0" marR="0" lvl="0" indent="0" algn="l" rtl="0">
              <a:lnSpc>
                <a:spcPct val="150000"/>
              </a:lnSpc>
              <a:spcBef>
                <a:spcPts val="0"/>
              </a:spcBef>
              <a:spcAft>
                <a:spcPts val="0"/>
              </a:spcAft>
              <a:buNone/>
            </a:pPr>
            <a:r>
              <a:rPr lang="en-US" sz="2000" dirty="0">
                <a:solidFill>
                  <a:srgbClr val="0070C0"/>
                </a:solidFill>
                <a:latin typeface="Arial" panose="020B0604020202020204" pitchFamily="34" charset="0"/>
                <a:cs typeface="Arial" panose="020B0604020202020204" pitchFamily="34" charset="0"/>
              </a:rPr>
              <a:t>🚫</a:t>
            </a:r>
            <a:r>
              <a:rPr lang="en-GB" sz="2000" dirty="0">
                <a:solidFill>
                  <a:srgbClr val="0070C0"/>
                </a:solidFill>
                <a:latin typeface="Arial" panose="020B0604020202020204" pitchFamily="34" charset="0"/>
                <a:ea typeface="Arial"/>
                <a:cs typeface="Arial" panose="020B0604020202020204" pitchFamily="34" charset="0"/>
                <a:sym typeface="Arial"/>
              </a:rPr>
              <a:t>Limited Availability</a:t>
            </a:r>
          </a:p>
          <a:p>
            <a:pPr marL="0" marR="0" lvl="0" indent="0" algn="l" rtl="0">
              <a:lnSpc>
                <a:spcPct val="150000"/>
              </a:lnSpc>
              <a:spcBef>
                <a:spcPts val="0"/>
              </a:spcBef>
              <a:spcAft>
                <a:spcPts val="0"/>
              </a:spcAft>
              <a:buNone/>
            </a:pPr>
            <a:r>
              <a:rPr lang="en-US" sz="2000" dirty="0">
                <a:solidFill>
                  <a:srgbClr val="0070C0"/>
                </a:solidFill>
                <a:latin typeface="Arial" panose="020B0604020202020204" pitchFamily="34" charset="0"/>
                <a:cs typeface="Arial" panose="020B0604020202020204" pitchFamily="34" charset="0"/>
              </a:rPr>
              <a:t>💰</a:t>
            </a:r>
            <a:r>
              <a:rPr lang="en-GB" sz="2000" dirty="0">
                <a:solidFill>
                  <a:srgbClr val="0070C0"/>
                </a:solidFill>
                <a:latin typeface="Arial" panose="020B0604020202020204" pitchFamily="34" charset="0"/>
                <a:ea typeface="Arial"/>
                <a:cs typeface="Arial" panose="020B0604020202020204" pitchFamily="34" charset="0"/>
                <a:sym typeface="Arial"/>
              </a:rPr>
              <a:t>Cost and Complexity</a:t>
            </a:r>
          </a:p>
          <a:p>
            <a:pPr marL="0" marR="0" lvl="0" indent="0" algn="l" rtl="0">
              <a:lnSpc>
                <a:spcPct val="150000"/>
              </a:lnSpc>
              <a:spcBef>
                <a:spcPts val="0"/>
              </a:spcBef>
              <a:spcAft>
                <a:spcPts val="0"/>
              </a:spcAft>
              <a:buNone/>
            </a:pPr>
            <a:r>
              <a:rPr lang="en-US" sz="2000" dirty="0">
                <a:solidFill>
                  <a:srgbClr val="0070C0"/>
                </a:solidFill>
                <a:latin typeface="Arial" panose="020B0604020202020204" pitchFamily="34" charset="0"/>
                <a:cs typeface="Arial" panose="020B0604020202020204" pitchFamily="34" charset="0"/>
              </a:rPr>
              <a:t>💉</a:t>
            </a:r>
            <a:r>
              <a:rPr lang="en-GB" sz="2000" dirty="0">
                <a:solidFill>
                  <a:srgbClr val="0070C0"/>
                </a:solidFill>
                <a:latin typeface="Arial" panose="020B0604020202020204" pitchFamily="34" charset="0"/>
                <a:ea typeface="Arial"/>
                <a:cs typeface="Arial" panose="020B0604020202020204" pitchFamily="34" charset="0"/>
                <a:sym typeface="Arial"/>
              </a:rPr>
              <a:t>Contrast Agent Issues</a:t>
            </a:r>
          </a:p>
          <a:p>
            <a:pPr marL="0" lvl="0" indent="0">
              <a:lnSpc>
                <a:spcPct val="150000"/>
              </a:lnSpc>
              <a:spcBef>
                <a:spcPts val="0"/>
              </a:spcBef>
              <a:buNone/>
            </a:pPr>
            <a:r>
              <a:rPr lang="en-US" sz="2000" dirty="0">
                <a:latin typeface="Arial" panose="020B0604020202020204" pitchFamily="34" charset="0"/>
                <a:cs typeface="Arial" panose="020B0604020202020204" pitchFamily="34" charset="0"/>
              </a:rPr>
              <a:t>🩻 </a:t>
            </a:r>
            <a:r>
              <a:rPr lang="en-GB" sz="2000" dirty="0">
                <a:solidFill>
                  <a:srgbClr val="0070C0"/>
                </a:solidFill>
                <a:latin typeface="Arial" panose="020B0604020202020204" pitchFamily="34" charset="0"/>
                <a:ea typeface="Arial"/>
                <a:cs typeface="Arial" panose="020B0604020202020204" pitchFamily="34" charset="0"/>
                <a:sym typeface="Arial"/>
              </a:rPr>
              <a:t>Artifacts</a:t>
            </a:r>
          </a:p>
        </p:txBody>
      </p:sp>
    </p:spTree>
    <p:extLst>
      <p:ext uri="{BB962C8B-B14F-4D97-AF65-F5344CB8AC3E}">
        <p14:creationId xmlns:p14="http://schemas.microsoft.com/office/powerpoint/2010/main" val="65559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afterEffect">
                                  <p:stCondLst>
                                    <p:cond delay="500"/>
                                  </p:stCondLst>
                                  <p:iterate type="lt">
                                    <p:tmPct val="4000"/>
                                  </p:iterate>
                                  <p:childTnLst>
                                    <p:set>
                                      <p:cBhvr override="childStyle">
                                        <p:cTn id="6" dur="1500" fill="hold"/>
                                        <p:tgtEl>
                                          <p:spTgt spid="4">
                                            <p:txEl>
                                              <p:pRg st="0" end="0"/>
                                            </p:txEl>
                                          </p:spTgt>
                                        </p:tgtEl>
                                        <p:attrNameLst>
                                          <p:attrName>style.color</p:attrName>
                                        </p:attrNameLst>
                                      </p:cBhvr>
                                      <p:to>
                                        <p:clrVal>
                                          <a:srgbClr val="0C171F"/>
                                        </p:clrVal>
                                      </p:to>
                                    </p:set>
                                    <p:set>
                                      <p:cBhvr>
                                        <p:cTn id="7" dur="1500" fill="hold"/>
                                        <p:tgtEl>
                                          <p:spTgt spid="4">
                                            <p:txEl>
                                              <p:pRg st="0" end="0"/>
                                            </p:txEl>
                                          </p:spTgt>
                                        </p:tgtEl>
                                        <p:attrNameLst>
                                          <p:attrName>fillcolor</p:attrName>
                                        </p:attrNameLst>
                                      </p:cBhvr>
                                      <p:to>
                                        <p:clrVal>
                                          <a:srgbClr val="0C171F"/>
                                        </p:clrVal>
                                      </p:to>
                                    </p:set>
                                    <p:set>
                                      <p:cBhvr>
                                        <p:cTn id="8" dur="1500" fill="hold"/>
                                        <p:tgtEl>
                                          <p:spTgt spid="4">
                                            <p:txEl>
                                              <p:pRg st="0" end="0"/>
                                            </p:txEl>
                                          </p:spTgt>
                                        </p:tgtEl>
                                        <p:attrNameLst>
                                          <p:attrName>fill.type</p:attrName>
                                        </p:attrNameLst>
                                      </p:cBhvr>
                                      <p:to>
                                        <p:strVal val="solid"/>
                                      </p:to>
                                    </p:set>
                                  </p:childTnLst>
                                </p:cTn>
                              </p:par>
                            </p:childTnLst>
                          </p:cTn>
                        </p:par>
                        <p:par>
                          <p:cTn id="9" fill="hold">
                            <p:stCondLst>
                              <p:cond delay="3080"/>
                            </p:stCondLst>
                            <p:childTnLst>
                              <p:par>
                                <p:cTn id="10" presetID="16" presetClass="emph" presetSubtype="0" fill="hold" nodeType="afterEffect">
                                  <p:stCondLst>
                                    <p:cond delay="500"/>
                                  </p:stCondLst>
                                  <p:iterate type="lt">
                                    <p:tmPct val="4000"/>
                                  </p:iterate>
                                  <p:childTnLst>
                                    <p:set>
                                      <p:cBhvr override="childStyle">
                                        <p:cTn id="11" dur="1500" fill="hold"/>
                                        <p:tgtEl>
                                          <p:spTgt spid="4">
                                            <p:txEl>
                                              <p:pRg st="1" end="1"/>
                                            </p:txEl>
                                          </p:spTgt>
                                        </p:tgtEl>
                                        <p:attrNameLst>
                                          <p:attrName>style.color</p:attrName>
                                        </p:attrNameLst>
                                      </p:cBhvr>
                                      <p:to>
                                        <p:clrVal>
                                          <a:srgbClr val="0C171F"/>
                                        </p:clrVal>
                                      </p:to>
                                    </p:set>
                                    <p:set>
                                      <p:cBhvr>
                                        <p:cTn id="12" dur="1500" fill="hold"/>
                                        <p:tgtEl>
                                          <p:spTgt spid="4">
                                            <p:txEl>
                                              <p:pRg st="1" end="1"/>
                                            </p:txEl>
                                          </p:spTgt>
                                        </p:tgtEl>
                                        <p:attrNameLst>
                                          <p:attrName>fillcolor</p:attrName>
                                        </p:attrNameLst>
                                      </p:cBhvr>
                                      <p:to>
                                        <p:clrVal>
                                          <a:srgbClr val="0C171F"/>
                                        </p:clrVal>
                                      </p:to>
                                    </p:set>
                                    <p:set>
                                      <p:cBhvr>
                                        <p:cTn id="13" dur="1500" fill="hold"/>
                                        <p:tgtEl>
                                          <p:spTgt spid="4">
                                            <p:txEl>
                                              <p:pRg st="1" end="1"/>
                                            </p:txEl>
                                          </p:spTgt>
                                        </p:tgtEl>
                                        <p:attrNameLst>
                                          <p:attrName>fill.type</p:attrName>
                                        </p:attrNameLst>
                                      </p:cBhvr>
                                      <p:to>
                                        <p:strVal val="solid"/>
                                      </p:to>
                                    </p:set>
                                  </p:childTnLst>
                                </p:cTn>
                              </p:par>
                            </p:childTnLst>
                          </p:cTn>
                        </p:par>
                        <p:par>
                          <p:cTn id="14" fill="hold">
                            <p:stCondLst>
                              <p:cond delay="6220"/>
                            </p:stCondLst>
                            <p:childTnLst>
                              <p:par>
                                <p:cTn id="15" presetID="16" presetClass="emph" presetSubtype="0" fill="hold" nodeType="afterEffect">
                                  <p:stCondLst>
                                    <p:cond delay="500"/>
                                  </p:stCondLst>
                                  <p:iterate type="lt">
                                    <p:tmPct val="4000"/>
                                  </p:iterate>
                                  <p:childTnLst>
                                    <p:set>
                                      <p:cBhvr override="childStyle">
                                        <p:cTn id="16" dur="1500" fill="hold"/>
                                        <p:tgtEl>
                                          <p:spTgt spid="4">
                                            <p:txEl>
                                              <p:pRg st="2" end="2"/>
                                            </p:txEl>
                                          </p:spTgt>
                                        </p:tgtEl>
                                        <p:attrNameLst>
                                          <p:attrName>style.color</p:attrName>
                                        </p:attrNameLst>
                                      </p:cBhvr>
                                      <p:to>
                                        <p:clrVal>
                                          <a:srgbClr val="0C171F"/>
                                        </p:clrVal>
                                      </p:to>
                                    </p:set>
                                    <p:set>
                                      <p:cBhvr>
                                        <p:cTn id="17" dur="1500" fill="hold"/>
                                        <p:tgtEl>
                                          <p:spTgt spid="4">
                                            <p:txEl>
                                              <p:pRg st="2" end="2"/>
                                            </p:txEl>
                                          </p:spTgt>
                                        </p:tgtEl>
                                        <p:attrNameLst>
                                          <p:attrName>fillcolor</p:attrName>
                                        </p:attrNameLst>
                                      </p:cBhvr>
                                      <p:to>
                                        <p:clrVal>
                                          <a:srgbClr val="0C171F"/>
                                        </p:clrVal>
                                      </p:to>
                                    </p:set>
                                    <p:set>
                                      <p:cBhvr>
                                        <p:cTn id="18" dur="1500" fill="hold"/>
                                        <p:tgtEl>
                                          <p:spTgt spid="4">
                                            <p:txEl>
                                              <p:pRg st="2" end="2"/>
                                            </p:txEl>
                                          </p:spTgt>
                                        </p:tgtEl>
                                        <p:attrNameLst>
                                          <p:attrName>fill.type</p:attrName>
                                        </p:attrNameLst>
                                      </p:cBhvr>
                                      <p:to>
                                        <p:strVal val="solid"/>
                                      </p:to>
                                    </p:set>
                                  </p:childTnLst>
                                </p:cTn>
                              </p:par>
                            </p:childTnLst>
                          </p:cTn>
                        </p:par>
                        <p:par>
                          <p:cTn id="19" fill="hold">
                            <p:stCondLst>
                              <p:cond delay="9240"/>
                            </p:stCondLst>
                            <p:childTnLst>
                              <p:par>
                                <p:cTn id="20" presetID="16" presetClass="emph" presetSubtype="0" fill="hold" nodeType="afterEffect">
                                  <p:stCondLst>
                                    <p:cond delay="500"/>
                                  </p:stCondLst>
                                  <p:iterate type="lt">
                                    <p:tmPct val="4000"/>
                                  </p:iterate>
                                  <p:childTnLst>
                                    <p:set>
                                      <p:cBhvr override="childStyle">
                                        <p:cTn id="21" dur="1500" fill="hold"/>
                                        <p:tgtEl>
                                          <p:spTgt spid="4">
                                            <p:txEl>
                                              <p:pRg st="3" end="3"/>
                                            </p:txEl>
                                          </p:spTgt>
                                        </p:tgtEl>
                                        <p:attrNameLst>
                                          <p:attrName>style.color</p:attrName>
                                        </p:attrNameLst>
                                      </p:cBhvr>
                                      <p:to>
                                        <p:clrVal>
                                          <a:srgbClr val="0C171F"/>
                                        </p:clrVal>
                                      </p:to>
                                    </p:set>
                                    <p:set>
                                      <p:cBhvr>
                                        <p:cTn id="22" dur="1500" fill="hold"/>
                                        <p:tgtEl>
                                          <p:spTgt spid="4">
                                            <p:txEl>
                                              <p:pRg st="3" end="3"/>
                                            </p:txEl>
                                          </p:spTgt>
                                        </p:tgtEl>
                                        <p:attrNameLst>
                                          <p:attrName>fillcolor</p:attrName>
                                        </p:attrNameLst>
                                      </p:cBhvr>
                                      <p:to>
                                        <p:clrVal>
                                          <a:srgbClr val="0C171F"/>
                                        </p:clrVal>
                                      </p:to>
                                    </p:set>
                                    <p:set>
                                      <p:cBhvr>
                                        <p:cTn id="23" dur="1500" fill="hold"/>
                                        <p:tgtEl>
                                          <p:spTgt spid="4">
                                            <p:txEl>
                                              <p:pRg st="3" end="3"/>
                                            </p:txEl>
                                          </p:spTgt>
                                        </p:tgtEl>
                                        <p:attrNameLst>
                                          <p:attrName>fill.type</p:attrName>
                                        </p:attrNameLst>
                                      </p:cBhvr>
                                      <p:to>
                                        <p:strVal val="solid"/>
                                      </p:to>
                                    </p:set>
                                  </p:childTnLst>
                                </p:cTn>
                              </p:par>
                            </p:childTnLst>
                          </p:cTn>
                        </p:par>
                        <p:par>
                          <p:cTn id="24" fill="hold">
                            <p:stCondLst>
                              <p:cond delay="12380"/>
                            </p:stCondLst>
                            <p:childTnLst>
                              <p:par>
                                <p:cTn id="25" presetID="16" presetClass="emph" presetSubtype="0" fill="hold" nodeType="afterEffect">
                                  <p:stCondLst>
                                    <p:cond delay="500"/>
                                  </p:stCondLst>
                                  <p:iterate type="lt">
                                    <p:tmPct val="4000"/>
                                  </p:iterate>
                                  <p:childTnLst>
                                    <p:set>
                                      <p:cBhvr override="childStyle">
                                        <p:cTn id="26" dur="1500" fill="hold"/>
                                        <p:tgtEl>
                                          <p:spTgt spid="4">
                                            <p:txEl>
                                              <p:pRg st="4" end="4"/>
                                            </p:txEl>
                                          </p:spTgt>
                                        </p:tgtEl>
                                        <p:attrNameLst>
                                          <p:attrName>style.color</p:attrName>
                                        </p:attrNameLst>
                                      </p:cBhvr>
                                      <p:to>
                                        <p:clrVal>
                                          <a:srgbClr val="0C171F"/>
                                        </p:clrVal>
                                      </p:to>
                                    </p:set>
                                    <p:set>
                                      <p:cBhvr>
                                        <p:cTn id="27" dur="1500" fill="hold"/>
                                        <p:tgtEl>
                                          <p:spTgt spid="4">
                                            <p:txEl>
                                              <p:pRg st="4" end="4"/>
                                            </p:txEl>
                                          </p:spTgt>
                                        </p:tgtEl>
                                        <p:attrNameLst>
                                          <p:attrName>fillcolor</p:attrName>
                                        </p:attrNameLst>
                                      </p:cBhvr>
                                      <p:to>
                                        <p:clrVal>
                                          <a:srgbClr val="0C171F"/>
                                        </p:clrVal>
                                      </p:to>
                                    </p:set>
                                    <p:set>
                                      <p:cBhvr>
                                        <p:cTn id="28" dur="1500" fill="hold"/>
                                        <p:tgtEl>
                                          <p:spTgt spid="4">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24793-1928-BE45-B7C5-8DAD6CB2822F}"/>
              </a:ext>
            </a:extLst>
          </p:cNvPr>
          <p:cNvSpPr>
            <a:spLocks noGrp="1"/>
          </p:cNvSpPr>
          <p:nvPr>
            <p:ph type="title"/>
          </p:nvPr>
        </p:nvSpPr>
        <p:spPr/>
        <p:txBody>
          <a:bodyPr/>
          <a:lstStyle/>
          <a:p>
            <a:r>
              <a:rPr lang="en-GB" dirty="0"/>
              <a:t>Challenges in ASC using CT info</a:t>
            </a:r>
            <a:endParaRPr lang="en-US" dirty="0"/>
          </a:p>
        </p:txBody>
      </p:sp>
      <p:sp>
        <p:nvSpPr>
          <p:cNvPr id="4" name="Slide Number Placeholder 3">
            <a:extLst>
              <a:ext uri="{FF2B5EF4-FFF2-40B4-BE49-F238E27FC236}">
                <a16:creationId xmlns:a16="http://schemas.microsoft.com/office/drawing/2014/main" id="{3CCED6FA-9024-746F-7365-B7460B900D40}"/>
              </a:ext>
            </a:extLst>
          </p:cNvPr>
          <p:cNvSpPr>
            <a:spLocks noGrp="1"/>
          </p:cNvSpPr>
          <p:nvPr>
            <p:ph type="sldNum" sz="quarter" idx="12"/>
          </p:nvPr>
        </p:nvSpPr>
        <p:spPr/>
        <p:txBody>
          <a:bodyPr/>
          <a:lstStyle/>
          <a:p>
            <a:fld id="{A65A5C87-DF58-40C8-B092-1DE63DB4547E}" type="slidenum">
              <a:rPr lang="en-US" smtClean="0">
                <a:latin typeface="Arial" panose="020B0604020202020204" pitchFamily="34" charset="0"/>
                <a:cs typeface="Arial" panose="020B0604020202020204" pitchFamily="34" charset="0"/>
              </a:rPr>
              <a:pPr/>
              <a:t>7</a:t>
            </a:fld>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5D4EEC80-E35D-8C8A-E783-7A15D4F28BD7}"/>
              </a:ext>
            </a:extLst>
          </p:cNvPr>
          <p:cNvPicPr>
            <a:picLocks noChangeAspect="1"/>
          </p:cNvPicPr>
          <p:nvPr/>
        </p:nvPicPr>
        <p:blipFill>
          <a:blip r:embed="rId3"/>
          <a:stretch>
            <a:fillRect/>
          </a:stretch>
        </p:blipFill>
        <p:spPr>
          <a:xfrm>
            <a:off x="2518708" y="2312018"/>
            <a:ext cx="1109081" cy="3960000"/>
          </a:xfrm>
          <a:prstGeom prst="rect">
            <a:avLst/>
          </a:prstGeom>
        </p:spPr>
      </p:pic>
      <p:pic>
        <p:nvPicPr>
          <p:cNvPr id="8" name="Picture 7">
            <a:extLst>
              <a:ext uri="{FF2B5EF4-FFF2-40B4-BE49-F238E27FC236}">
                <a16:creationId xmlns:a16="http://schemas.microsoft.com/office/drawing/2014/main" id="{7C90E591-B80F-0CD8-72B8-9BA2174D378E}"/>
              </a:ext>
            </a:extLst>
          </p:cNvPr>
          <p:cNvPicPr>
            <a:picLocks noChangeAspect="1"/>
          </p:cNvPicPr>
          <p:nvPr/>
        </p:nvPicPr>
        <p:blipFill>
          <a:blip r:embed="rId4"/>
          <a:stretch>
            <a:fillRect/>
          </a:stretch>
        </p:blipFill>
        <p:spPr>
          <a:xfrm>
            <a:off x="3777226" y="2312018"/>
            <a:ext cx="1082308" cy="3960000"/>
          </a:xfrm>
          <a:prstGeom prst="rect">
            <a:avLst/>
          </a:prstGeom>
        </p:spPr>
      </p:pic>
      <p:pic>
        <p:nvPicPr>
          <p:cNvPr id="12" name="Picture 11">
            <a:extLst>
              <a:ext uri="{FF2B5EF4-FFF2-40B4-BE49-F238E27FC236}">
                <a16:creationId xmlns:a16="http://schemas.microsoft.com/office/drawing/2014/main" id="{16815B6A-5B74-FC9F-4BDC-B8C1A3501DB1}"/>
              </a:ext>
            </a:extLst>
          </p:cNvPr>
          <p:cNvPicPr>
            <a:picLocks noChangeAspect="1"/>
          </p:cNvPicPr>
          <p:nvPr/>
        </p:nvPicPr>
        <p:blipFill>
          <a:blip r:embed="rId5"/>
          <a:stretch>
            <a:fillRect/>
          </a:stretch>
        </p:blipFill>
        <p:spPr>
          <a:xfrm>
            <a:off x="6232509" y="2312018"/>
            <a:ext cx="1286380" cy="3960000"/>
          </a:xfrm>
          <a:prstGeom prst="rect">
            <a:avLst/>
          </a:prstGeom>
        </p:spPr>
      </p:pic>
      <p:pic>
        <p:nvPicPr>
          <p:cNvPr id="14" name="Picture 13">
            <a:extLst>
              <a:ext uri="{FF2B5EF4-FFF2-40B4-BE49-F238E27FC236}">
                <a16:creationId xmlns:a16="http://schemas.microsoft.com/office/drawing/2014/main" id="{AA87A151-E832-A4BE-6496-A9C528191DC8}"/>
              </a:ext>
            </a:extLst>
          </p:cNvPr>
          <p:cNvPicPr>
            <a:picLocks noChangeAspect="1"/>
          </p:cNvPicPr>
          <p:nvPr/>
        </p:nvPicPr>
        <p:blipFill rotWithShape="1">
          <a:blip r:embed="rId6"/>
          <a:srcRect l="9333"/>
          <a:stretch/>
        </p:blipFill>
        <p:spPr>
          <a:xfrm>
            <a:off x="7668325" y="2319856"/>
            <a:ext cx="828049" cy="3960000"/>
          </a:xfrm>
          <a:prstGeom prst="rect">
            <a:avLst/>
          </a:prstGeom>
        </p:spPr>
      </p:pic>
      <p:sp>
        <p:nvSpPr>
          <p:cNvPr id="15" name="Text Placeholder 13">
            <a:extLst>
              <a:ext uri="{FF2B5EF4-FFF2-40B4-BE49-F238E27FC236}">
                <a16:creationId xmlns:a16="http://schemas.microsoft.com/office/drawing/2014/main" id="{630DAB1B-8E04-8295-D674-908B9C426FD7}"/>
              </a:ext>
            </a:extLst>
          </p:cNvPr>
          <p:cNvSpPr txBox="1">
            <a:spLocks/>
          </p:cNvSpPr>
          <p:nvPr/>
        </p:nvSpPr>
        <p:spPr>
          <a:xfrm>
            <a:off x="2778512" y="1883275"/>
            <a:ext cx="6123826" cy="58578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solidFill>
                  <a:srgbClr val="440255"/>
                </a:solidFill>
                <a:latin typeface="Arial" panose="020B0604020202020204" pitchFamily="34" charset="0"/>
                <a:cs typeface="Arial" panose="020B0604020202020204" pitchFamily="34" charset="0"/>
              </a:rPr>
              <a:t>Halo 	    Motion 	      Truncation	   Metal          Mismatch</a:t>
            </a:r>
          </a:p>
        </p:txBody>
      </p:sp>
      <p:grpSp>
        <p:nvGrpSpPr>
          <p:cNvPr id="19" name="Group 18">
            <a:extLst>
              <a:ext uri="{FF2B5EF4-FFF2-40B4-BE49-F238E27FC236}">
                <a16:creationId xmlns:a16="http://schemas.microsoft.com/office/drawing/2014/main" id="{49B07DD2-94A7-0492-4106-5248E1CBF53A}"/>
              </a:ext>
            </a:extLst>
          </p:cNvPr>
          <p:cNvGrpSpPr/>
          <p:nvPr/>
        </p:nvGrpSpPr>
        <p:grpSpPr>
          <a:xfrm>
            <a:off x="4826126" y="2200902"/>
            <a:ext cx="1256947" cy="4071116"/>
            <a:chOff x="4826126" y="2416429"/>
            <a:chExt cx="1256947" cy="4071116"/>
          </a:xfrm>
        </p:grpSpPr>
        <p:pic>
          <p:nvPicPr>
            <p:cNvPr id="17" name="Picture 16">
              <a:extLst>
                <a:ext uri="{FF2B5EF4-FFF2-40B4-BE49-F238E27FC236}">
                  <a16:creationId xmlns:a16="http://schemas.microsoft.com/office/drawing/2014/main" id="{24A91E8E-2DFA-656B-D85D-C63E6704E941}"/>
                </a:ext>
              </a:extLst>
            </p:cNvPr>
            <p:cNvPicPr>
              <a:picLocks noChangeAspect="1"/>
            </p:cNvPicPr>
            <p:nvPr/>
          </p:nvPicPr>
          <p:blipFill rotWithShape="1">
            <a:blip r:embed="rId7"/>
            <a:srcRect l="1629" t="1599"/>
            <a:stretch/>
          </p:blipFill>
          <p:spPr>
            <a:xfrm>
              <a:off x="4949951" y="2527545"/>
              <a:ext cx="1133122" cy="3960000"/>
            </a:xfrm>
            <a:prstGeom prst="rect">
              <a:avLst/>
            </a:prstGeom>
          </p:spPr>
        </p:pic>
        <p:sp>
          <p:nvSpPr>
            <p:cNvPr id="18" name="Oval 17">
              <a:extLst>
                <a:ext uri="{FF2B5EF4-FFF2-40B4-BE49-F238E27FC236}">
                  <a16:creationId xmlns:a16="http://schemas.microsoft.com/office/drawing/2014/main" id="{8A625797-9BD5-9B11-C133-601FA663080B}"/>
                </a:ext>
              </a:extLst>
            </p:cNvPr>
            <p:cNvSpPr/>
            <p:nvPr/>
          </p:nvSpPr>
          <p:spPr>
            <a:xfrm>
              <a:off x="4826126" y="2416429"/>
              <a:ext cx="247650" cy="26816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B8278EB7-9987-D85D-1172-72CB501EDB0A}"/>
              </a:ext>
            </a:extLst>
          </p:cNvPr>
          <p:cNvSpPr txBox="1"/>
          <p:nvPr/>
        </p:nvSpPr>
        <p:spPr>
          <a:xfrm>
            <a:off x="650167" y="6400412"/>
            <a:ext cx="6097088" cy="276999"/>
          </a:xfrm>
          <a:prstGeom prst="rect">
            <a:avLst/>
          </a:prstGeom>
          <a:noFill/>
        </p:spPr>
        <p:txBody>
          <a:bodyPr wrap="square">
            <a:spAutoFit/>
          </a:bodyPr>
          <a:lstStyle/>
          <a:p>
            <a:r>
              <a:rPr lang="en-GB" sz="1200" dirty="0">
                <a:solidFill>
                  <a:srgbClr val="222222"/>
                </a:solidFill>
                <a:effectLst/>
                <a:highlight>
                  <a:srgbClr val="FFFFFF"/>
                </a:highlight>
                <a:latin typeface="Arial" panose="020B0604020202020204" pitchFamily="34" charset="0"/>
                <a:cs typeface="Arial" panose="020B0604020202020204" pitchFamily="34" charset="0"/>
              </a:rPr>
              <a:t>[4] </a:t>
            </a:r>
            <a:r>
              <a:rPr lang="en-US" sz="1200" dirty="0">
                <a:latin typeface="Arial" panose="020B0604020202020204" pitchFamily="34" charset="0"/>
                <a:cs typeface="Arial" panose="020B0604020202020204" pitchFamily="34" charset="0"/>
              </a:rPr>
              <a:t>Shiri, Clin </a:t>
            </a:r>
            <a:r>
              <a:rPr lang="en-US" sz="1200" dirty="0" err="1">
                <a:latin typeface="Arial" panose="020B0604020202020204" pitchFamily="34" charset="0"/>
                <a:cs typeface="Arial" panose="020B0604020202020204" pitchFamily="34" charset="0"/>
              </a:rPr>
              <a:t>Nucl</a:t>
            </a:r>
            <a:r>
              <a:rPr lang="en-US" sz="1200" dirty="0">
                <a:latin typeface="Arial" panose="020B0604020202020204" pitchFamily="34" charset="0"/>
                <a:cs typeface="Arial" panose="020B0604020202020204" pitchFamily="34" charset="0"/>
              </a:rPr>
              <a:t> Med. 2023</a:t>
            </a:r>
          </a:p>
        </p:txBody>
      </p:sp>
    </p:spTree>
    <p:extLst>
      <p:ext uri="{BB962C8B-B14F-4D97-AF65-F5344CB8AC3E}">
        <p14:creationId xmlns:p14="http://schemas.microsoft.com/office/powerpoint/2010/main" val="3548008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88F9CB7C-1B13-E7C6-B2E9-B12C45A921FA}"/>
              </a:ext>
            </a:extLst>
          </p:cNvPr>
          <p:cNvSpPr>
            <a:spLocks noChangeArrowheads="1"/>
          </p:cNvSpPr>
          <p:nvPr/>
        </p:nvSpPr>
        <p:spPr bwMode="auto">
          <a:xfrm>
            <a:off x="566928" y="3453978"/>
            <a:ext cx="8557193" cy="5360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p>
            <a:pPr>
              <a:lnSpc>
                <a:spcPct val="90000"/>
              </a:lnSpc>
              <a:spcBef>
                <a:spcPct val="0"/>
              </a:spcBef>
              <a:spcAft>
                <a:spcPts val="600"/>
              </a:spcAft>
            </a:pPr>
            <a:endParaRPr lang="en-US" altLang="zh-CN" sz="2800" dirty="0">
              <a:solidFill>
                <a:schemeClr val="bg1"/>
              </a:solidFill>
              <a:latin typeface="Arial" panose="020B0604020202020204" pitchFamily="34" charset="0"/>
              <a:ea typeface="+mj-ea"/>
              <a:cs typeface="Arial" panose="020B0604020202020204" pitchFamily="34" charset="0"/>
            </a:endParaRPr>
          </a:p>
        </p:txBody>
      </p:sp>
      <p:sp>
        <p:nvSpPr>
          <p:cNvPr id="8" name="Title 7">
            <a:extLst>
              <a:ext uri="{FF2B5EF4-FFF2-40B4-BE49-F238E27FC236}">
                <a16:creationId xmlns:a16="http://schemas.microsoft.com/office/drawing/2014/main" id="{61AAB335-1E94-D9F9-45ED-96F3987FC329}"/>
              </a:ext>
            </a:extLst>
          </p:cNvPr>
          <p:cNvSpPr>
            <a:spLocks noGrp="1"/>
          </p:cNvSpPr>
          <p:nvPr>
            <p:ph type="title"/>
          </p:nvPr>
        </p:nvSpPr>
        <p:spPr/>
        <p:txBody>
          <a:bodyPr>
            <a:normAutofit/>
          </a:bodyPr>
          <a:lstStyle/>
          <a:p>
            <a:r>
              <a:rPr lang="en-GB" sz="3200" dirty="0"/>
              <a:t>AI is starting to change medical imaging, for real</a:t>
            </a:r>
            <a:endParaRPr lang="en-US" sz="3200" dirty="0"/>
          </a:p>
        </p:txBody>
      </p:sp>
      <p:sp>
        <p:nvSpPr>
          <p:cNvPr id="4" name="Slide Number Placeholder 3">
            <a:extLst>
              <a:ext uri="{FF2B5EF4-FFF2-40B4-BE49-F238E27FC236}">
                <a16:creationId xmlns:a16="http://schemas.microsoft.com/office/drawing/2014/main" id="{D26BE450-B8CE-BB1D-E984-F797D6BB4569}"/>
              </a:ext>
            </a:extLst>
          </p:cNvPr>
          <p:cNvSpPr>
            <a:spLocks noGrp="1"/>
          </p:cNvSpPr>
          <p:nvPr>
            <p:ph type="sldNum" sz="quarter" idx="12"/>
          </p:nvPr>
        </p:nvSpPr>
        <p:spPr/>
        <p:txBody>
          <a:bodyPr vert="horz" lIns="91440" tIns="45720" rIns="91440" bIns="45720" rtlCol="0" anchor="ctr">
            <a:normAutofit/>
          </a:bodyPr>
          <a:lstStyle/>
          <a:p>
            <a:pPr>
              <a:spcAft>
                <a:spcPts val="600"/>
              </a:spcAft>
            </a:pPr>
            <a:fld id="{A65A5C87-DF58-40C8-B092-1DE63DB4547E}" type="slidenum">
              <a:rPr lang="en-US" smtClean="0">
                <a:solidFill>
                  <a:schemeClr val="tx1">
                    <a:tint val="75000"/>
                  </a:schemeClr>
                </a:solidFill>
                <a:latin typeface="Arial" panose="020B0604020202020204" pitchFamily="34" charset="0"/>
                <a:cs typeface="Arial" panose="020B0604020202020204" pitchFamily="34" charset="0"/>
              </a:rPr>
              <a:pPr>
                <a:spcAft>
                  <a:spcPts val="600"/>
                </a:spcAft>
              </a:pPr>
              <a:t>8</a:t>
            </a:fld>
            <a:endParaRPr lang="en-US" dirty="0">
              <a:solidFill>
                <a:schemeClr val="tx1">
                  <a:tint val="7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E0CC59A-B340-CAE3-3E49-6262DD8C83BA}"/>
              </a:ext>
            </a:extLst>
          </p:cNvPr>
          <p:cNvSpPr txBox="1"/>
          <p:nvPr/>
        </p:nvSpPr>
        <p:spPr bwMode="auto">
          <a:xfrm>
            <a:off x="566928" y="6356350"/>
            <a:ext cx="5144062" cy="276999"/>
          </a:xfrm>
          <a:prstGeom prst="rect">
            <a:avLst/>
          </a:prstGeom>
          <a:noFill/>
          <a:ln>
            <a:noFill/>
          </a:ln>
          <a:effectLst/>
        </p:spPr>
        <p:txBody>
          <a:bodyPr wrap="square">
            <a:spAutoFit/>
          </a:bodyPr>
          <a:lstStyle/>
          <a:p>
            <a:r>
              <a:rPr lang="en-US" sz="1200" b="0" u="none" strike="noStrike" baseline="0" dirty="0">
                <a:latin typeface="Arial" panose="020B0604020202020204" pitchFamily="34" charset="0"/>
                <a:cs typeface="Arial" panose="020B0604020202020204" pitchFamily="34" charset="0"/>
              </a:rPr>
              <a:t>McMillan, PET Clinic, 2021</a:t>
            </a:r>
            <a:endParaRPr lang="LID4096" sz="12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73479D2E-7ED9-3398-50C1-583697964983}"/>
              </a:ext>
            </a:extLst>
          </p:cNvPr>
          <p:cNvPicPr>
            <a:picLocks noChangeAspect="1"/>
          </p:cNvPicPr>
          <p:nvPr/>
        </p:nvPicPr>
        <p:blipFill rotWithShape="1">
          <a:blip r:embed="rId3"/>
          <a:srcRect t="37564" r="267" b="21284"/>
          <a:stretch/>
        </p:blipFill>
        <p:spPr>
          <a:xfrm>
            <a:off x="6640533" y="1839526"/>
            <a:ext cx="3898836" cy="2425576"/>
          </a:xfrm>
          <a:prstGeom prst="rect">
            <a:avLst/>
          </a:prstGeom>
        </p:spPr>
      </p:pic>
      <p:pic>
        <p:nvPicPr>
          <p:cNvPr id="13" name="Picture 12">
            <a:extLst>
              <a:ext uri="{FF2B5EF4-FFF2-40B4-BE49-F238E27FC236}">
                <a16:creationId xmlns:a16="http://schemas.microsoft.com/office/drawing/2014/main" id="{28BF904F-1D83-8431-D3A3-67A4CE05A209}"/>
              </a:ext>
            </a:extLst>
          </p:cNvPr>
          <p:cNvPicPr>
            <a:picLocks noChangeAspect="1"/>
          </p:cNvPicPr>
          <p:nvPr/>
        </p:nvPicPr>
        <p:blipFill rotWithShape="1">
          <a:blip r:embed="rId3"/>
          <a:srcRect t="79585"/>
          <a:stretch/>
        </p:blipFill>
        <p:spPr>
          <a:xfrm>
            <a:off x="3423504" y="4486766"/>
            <a:ext cx="5552256" cy="1698172"/>
          </a:xfrm>
          <a:prstGeom prst="rect">
            <a:avLst/>
          </a:prstGeom>
        </p:spPr>
      </p:pic>
      <p:pic>
        <p:nvPicPr>
          <p:cNvPr id="14" name="Picture 13">
            <a:extLst>
              <a:ext uri="{FF2B5EF4-FFF2-40B4-BE49-F238E27FC236}">
                <a16:creationId xmlns:a16="http://schemas.microsoft.com/office/drawing/2014/main" id="{016F5E46-D758-8B99-3EF6-6DF712D92121}"/>
              </a:ext>
            </a:extLst>
          </p:cNvPr>
          <p:cNvPicPr>
            <a:picLocks noChangeAspect="1"/>
          </p:cNvPicPr>
          <p:nvPr/>
        </p:nvPicPr>
        <p:blipFill rotWithShape="1">
          <a:blip r:embed="rId3"/>
          <a:srcRect r="267" b="62498"/>
          <a:stretch/>
        </p:blipFill>
        <p:spPr>
          <a:xfrm>
            <a:off x="1652631" y="1949880"/>
            <a:ext cx="4153742" cy="2340000"/>
          </a:xfrm>
          <a:prstGeom prst="rect">
            <a:avLst/>
          </a:prstGeom>
        </p:spPr>
      </p:pic>
    </p:spTree>
    <p:extLst>
      <p:ext uri="{BB962C8B-B14F-4D97-AF65-F5344CB8AC3E}">
        <p14:creationId xmlns:p14="http://schemas.microsoft.com/office/powerpoint/2010/main" val="3143193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EC8DE-E19E-A5D4-27DE-6562CDE634B6}"/>
              </a:ext>
            </a:extLst>
          </p:cNvPr>
          <p:cNvSpPr>
            <a:spLocks noGrp="1"/>
          </p:cNvSpPr>
          <p:nvPr>
            <p:ph type="title"/>
          </p:nvPr>
        </p:nvSpPr>
        <p:spPr/>
        <p:txBody>
          <a:bodyPr/>
          <a:lstStyle/>
          <a:p>
            <a:r>
              <a:rPr lang="en-US" sz="4000" dirty="0"/>
              <a:t>Research Objective</a:t>
            </a:r>
            <a:endParaRPr lang="en-US" dirty="0"/>
          </a:p>
        </p:txBody>
      </p:sp>
      <p:sp>
        <p:nvSpPr>
          <p:cNvPr id="3" name="Content Placeholder 2">
            <a:extLst>
              <a:ext uri="{FF2B5EF4-FFF2-40B4-BE49-F238E27FC236}">
                <a16:creationId xmlns:a16="http://schemas.microsoft.com/office/drawing/2014/main" id="{436744E0-9535-9D10-6E28-5D733C5EBD6C}"/>
              </a:ext>
            </a:extLst>
          </p:cNvPr>
          <p:cNvSpPr>
            <a:spLocks noGrp="1"/>
          </p:cNvSpPr>
          <p:nvPr>
            <p:ph idx="1"/>
          </p:nvPr>
        </p:nvSpPr>
        <p:spPr>
          <a:xfrm>
            <a:off x="1115568" y="2478024"/>
            <a:ext cx="6073111" cy="3694176"/>
          </a:xfrm>
        </p:spPr>
        <p:txBody>
          <a:bodyPr>
            <a:normAutofit fontScale="70000" lnSpcReduction="20000"/>
          </a:bodyPr>
          <a:lstStyle/>
          <a:p>
            <a:pPr marL="0" lvl="0" indent="0" algn="l" eaLnBrk="0" fontAlgn="base" hangingPunct="0">
              <a:lnSpc>
                <a:spcPct val="200000"/>
              </a:lnSpc>
              <a:spcAft>
                <a:spcPct val="0"/>
              </a:spcAft>
              <a:buNone/>
            </a:pPr>
            <a:r>
              <a:rPr lang="en-US" sz="2800" b="1" dirty="0">
                <a:latin typeface="Arial" panose="020B0604020202020204" pitchFamily="34" charset="0"/>
                <a:cs typeface="Arial" panose="020B0604020202020204" pitchFamily="34" charset="0"/>
              </a:rPr>
              <a:t>✔️ 	</a:t>
            </a:r>
            <a:r>
              <a:rPr kumimoji="0" lang="en-US" altLang="en-US" sz="2800" b="1" i="0" u="none" strike="noStrike" cap="none" normalizeH="0" baseline="0" dirty="0">
                <a:ln>
                  <a:noFill/>
                </a:ln>
                <a:effectLst/>
                <a:latin typeface="Arial" panose="020B0604020202020204" pitchFamily="34" charset="0"/>
                <a:cs typeface="Arial" panose="020B0604020202020204" pitchFamily="34" charset="0"/>
              </a:rPr>
              <a:t>Address direct ASC of PET images 	without CT anatomical data</a:t>
            </a:r>
          </a:p>
          <a:p>
            <a:pPr marL="0" lvl="0" indent="0" algn="l" eaLnBrk="0" fontAlgn="base" hangingPunct="0">
              <a:lnSpc>
                <a:spcPct val="200000"/>
              </a:lnSpc>
              <a:spcAft>
                <a:spcPct val="0"/>
              </a:spcAft>
              <a:buNone/>
            </a:pPr>
            <a:r>
              <a:rPr lang="en-US" sz="2800" b="1" dirty="0">
                <a:latin typeface="Arial" panose="020B0604020202020204" pitchFamily="34" charset="0"/>
                <a:cs typeface="Arial" panose="020B0604020202020204" pitchFamily="34" charset="0"/>
              </a:rPr>
              <a:t>✔️ 	</a:t>
            </a:r>
            <a:r>
              <a:rPr kumimoji="0" lang="en-US" altLang="en-US" sz="2800" b="1" i="0" u="none" strike="noStrike" cap="none" normalizeH="0" baseline="0" dirty="0">
                <a:ln>
                  <a:noFill/>
                </a:ln>
                <a:effectLst/>
                <a:latin typeface="Arial" panose="020B0604020202020204" pitchFamily="34" charset="0"/>
                <a:cs typeface="Arial" panose="020B0604020202020204" pitchFamily="34" charset="0"/>
              </a:rPr>
              <a:t>Create a universal model applicable to 	different radiotracers and scanners</a:t>
            </a:r>
            <a:br>
              <a:rPr kumimoji="0" lang="en-US" altLang="en-US" sz="2800" b="1" i="0" u="none" strike="noStrike" cap="none" normalizeH="0" baseline="0" dirty="0">
                <a:ln>
                  <a:noFill/>
                </a:ln>
                <a:effectLst/>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 	</a:t>
            </a:r>
            <a:r>
              <a:rPr lang="en-US" altLang="en-US" sz="2800" b="1" dirty="0">
                <a:latin typeface="Arial" panose="020B0604020202020204" pitchFamily="34" charset="0"/>
                <a:cs typeface="Arial" panose="020B0604020202020204" pitchFamily="34" charset="0"/>
              </a:rPr>
              <a:t>Evaluate model performance in artifact 	removal across a multi-center dataset</a:t>
            </a:r>
            <a:endParaRPr lang="en-US" sz="2800" b="1"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4A8819EA-C4DF-DA45-AEF9-EC12AED6A0F8}"/>
              </a:ext>
            </a:extLst>
          </p:cNvPr>
          <p:cNvSpPr>
            <a:spLocks noGrp="1"/>
          </p:cNvSpPr>
          <p:nvPr>
            <p:ph type="sldNum" sz="quarter" idx="12"/>
          </p:nvPr>
        </p:nvSpPr>
        <p:spPr/>
        <p:txBody>
          <a:bodyPr vert="horz" lIns="91440" tIns="45720" rIns="91440" bIns="45720" rtlCol="0" anchor="ctr">
            <a:normAutofit/>
          </a:bodyPr>
          <a:lstStyle/>
          <a:p>
            <a:pPr>
              <a:spcAft>
                <a:spcPts val="600"/>
              </a:spcAft>
            </a:pPr>
            <a:fld id="{A65A5C87-DF58-40C8-B092-1DE63DB4547E}" type="slidenum">
              <a:rPr lang="en-US">
                <a:solidFill>
                  <a:srgbClr val="FFFFFF"/>
                </a:solidFill>
                <a:latin typeface="Arial" panose="020B0604020202020204" pitchFamily="34" charset="0"/>
                <a:cs typeface="Arial" panose="020B0604020202020204" pitchFamily="34" charset="0"/>
              </a:rPr>
              <a:pPr>
                <a:spcAft>
                  <a:spcPts val="600"/>
                </a:spcAft>
              </a:pPr>
              <a:t>9</a:t>
            </a:fld>
            <a:endParaRPr lang="en-US">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1888701"/>
      </p:ext>
    </p:extLst>
  </p:cSld>
  <p:clrMapOvr>
    <a:masterClrMapping/>
  </p:clrMapOvr>
</p:sld>
</file>

<file path=ppt/theme/theme1.xml><?xml version="1.0" encoding="utf-8"?>
<a:theme xmlns:a="http://schemas.openxmlformats.org/drawingml/2006/main" name="AccentBoxVTI">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0D7697-8E53-4EA8-8CBB-9C19575257BF}">
  <ds:schemaRefs>
    <ds:schemaRef ds:uri="http://schemas.microsoft.com/office/infopath/2007/PartnerControls"/>
    <ds:schemaRef ds:uri="http://purl.org/dc/elements/1.1/"/>
    <ds:schemaRef ds:uri="http://purl.org/dc/terms/"/>
    <ds:schemaRef ds:uri="http://schemas.microsoft.com/office/2006/documentManagement/types"/>
    <ds:schemaRef ds:uri="71af3243-3dd4-4a8d-8c0d-dd76da1f02a5"/>
    <ds:schemaRef ds:uri="http://www.w3.org/XML/1998/namespace"/>
    <ds:schemaRef ds:uri="http://purl.org/dc/dcmitype/"/>
    <ds:schemaRef ds:uri="http://schemas.openxmlformats.org/package/2006/metadata/core-properties"/>
    <ds:schemaRef ds:uri="16c05727-aa75-4e4a-9b5f-8a80a1165891"/>
    <ds:schemaRef ds:uri="http://schemas.microsoft.com/office/2006/metadata/properties"/>
  </ds:schemaRefs>
</ds:datastoreItem>
</file>

<file path=customXml/itemProps3.xml><?xml version="1.0" encoding="utf-8"?>
<ds:datastoreItem xmlns:ds="http://schemas.openxmlformats.org/officeDocument/2006/customXml" ds:itemID="{B927DC71-2909-427C-BDB0-3E47E21015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AccentBox presentation</Template>
  <TotalTime>65123</TotalTime>
  <Words>1954</Words>
  <Application>Microsoft Office PowerPoint</Application>
  <PresentationFormat>Widescreen</PresentationFormat>
  <Paragraphs>382</Paragraphs>
  <Slides>54</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宋体</vt:lpstr>
      <vt:lpstr>Arial</vt:lpstr>
      <vt:lpstr>Avenir Next LT Pro</vt:lpstr>
      <vt:lpstr>Calibri</vt:lpstr>
      <vt:lpstr>Cambria Math</vt:lpstr>
      <vt:lpstr>Courier New</vt:lpstr>
      <vt:lpstr>Times New Roman</vt:lpstr>
      <vt:lpstr>Trebuchet MS</vt:lpstr>
      <vt:lpstr>AccentBoxVTI</vt:lpstr>
      <vt:lpstr>PowerPoint Presentation</vt:lpstr>
      <vt:lpstr> Introduction</vt:lpstr>
      <vt:lpstr>PET Attenuation and Scatter Correction (ASC)</vt:lpstr>
      <vt:lpstr>Effects of Attenuation Scatter Correction</vt:lpstr>
      <vt:lpstr>Data flow in a PET/CT scanner [1]</vt:lpstr>
      <vt:lpstr>Challenges in ASC using CT info</vt:lpstr>
      <vt:lpstr>Challenges in ASC using CT info</vt:lpstr>
      <vt:lpstr>AI is starting to change medical imaging, for real</vt:lpstr>
      <vt:lpstr>Research Objective</vt:lpstr>
      <vt:lpstr> Materials and Methods</vt:lpstr>
      <vt:lpstr>Workflow of A CT-less deep learning network</vt:lpstr>
      <vt:lpstr>Workflow of A CT-less deep learning network</vt:lpstr>
      <vt:lpstr>Sample of Input and Ground truths of the network</vt:lpstr>
      <vt:lpstr>68Ga PET/CT Dataset [4]</vt:lpstr>
      <vt:lpstr>18F-FDG Dataset [5]</vt:lpstr>
      <vt:lpstr>Artifact dataset</vt:lpstr>
      <vt:lpstr>Hyper parameters</vt:lpstr>
      <vt:lpstr>PowerPoint Presentation</vt:lpstr>
      <vt:lpstr>Quantification Metric</vt:lpstr>
      <vt:lpstr> Results</vt:lpstr>
      <vt:lpstr>68Ga-PET</vt:lpstr>
      <vt:lpstr>68Ga-PET</vt:lpstr>
      <vt:lpstr>18F-FDG</vt:lpstr>
      <vt:lpstr>18F-FDG</vt:lpstr>
      <vt:lpstr>PowerPoint Presentation</vt:lpstr>
      <vt:lpstr>Halo artifact in kidney</vt:lpstr>
      <vt:lpstr>Halo artifact</vt:lpstr>
      <vt:lpstr>Motion Artifact</vt:lpstr>
      <vt:lpstr>Motion &amp; Halo Artifact</vt:lpstr>
      <vt:lpstr>Motion artifact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Workflow of Decomposition-Based Approach [1]</vt:lpstr>
      <vt:lpstr>Workflow of Decomposition-Based Approach [1]</vt:lpstr>
      <vt:lpstr>Workflow of Decomposition-Based Approach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Samane Shahpouri</dc:creator>
  <cp:lastModifiedBy>Samane Shahpouri</cp:lastModifiedBy>
  <cp:revision>87</cp:revision>
  <dcterms:created xsi:type="dcterms:W3CDTF">2023-11-10T04:18:19Z</dcterms:created>
  <dcterms:modified xsi:type="dcterms:W3CDTF">2024-08-17T18:24:35Z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